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 id="2147483757" r:id="rId5"/>
  </p:sldMasterIdLst>
  <p:notesMasterIdLst>
    <p:notesMasterId r:id="rId16"/>
  </p:notesMasterIdLst>
  <p:sldIdLst>
    <p:sldId id="391" r:id="rId6"/>
    <p:sldId id="392" r:id="rId7"/>
    <p:sldId id="396" r:id="rId8"/>
    <p:sldId id="395" r:id="rId9"/>
    <p:sldId id="393" r:id="rId10"/>
    <p:sldId id="394" r:id="rId11"/>
    <p:sldId id="398" r:id="rId12"/>
    <p:sldId id="397" r:id="rId13"/>
    <p:sldId id="399" r:id="rId14"/>
    <p:sldId id="400" r:id="rId1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ecia Watney" initials="AW" lastIdx="2" clrIdx="0">
    <p:extLst>
      <p:ext uri="{19B8F6BF-5375-455C-9EA6-DF929625EA0E}">
        <p15:presenceInfo xmlns:p15="http://schemas.microsoft.com/office/powerpoint/2012/main" userId="S::alleciaw@nsa-global.com::c872c6f8-e410-48de-a5c8-63732d21f2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732"/>
    <a:srgbClr val="001E4F"/>
    <a:srgbClr val="BCBCBC"/>
    <a:srgbClr val="021933"/>
    <a:srgbClr val="F1F0F0"/>
    <a:srgbClr val="22407D"/>
    <a:srgbClr val="80D0EF"/>
    <a:srgbClr val="FF00FF"/>
    <a:srgbClr val="009AD7"/>
    <a:srgbClr val="4F64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D2935-7BB8-401E-A3F1-9706D3F71812}" v="9" dt="2025-05-13T09:44:28.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6370" autoAdjust="0"/>
  </p:normalViewPr>
  <p:slideViewPr>
    <p:cSldViewPr snapToGrid="0">
      <p:cViewPr>
        <p:scale>
          <a:sx n="60" d="100"/>
          <a:sy n="60" d="100"/>
        </p:scale>
        <p:origin x="2626" y="34"/>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30" d="100"/>
        <a:sy n="30" d="100"/>
      </p:scale>
      <p:origin x="0" y="-24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051A69-C562-4FC5-92DC-994CDC1376A2}" type="datetimeFigureOut">
              <a:rPr lang="en-US" smtClean="0"/>
              <a:pPr/>
              <a:t>6/11/2025</a:t>
            </a:fld>
            <a:endParaRPr lang="en-US" dirty="0"/>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47B73-6B03-4EF3-AD40-683CE00DABF6}" type="slidenum">
              <a:rPr lang="en-US" smtClean="0"/>
              <a:pPr/>
              <a:t>‹#›</a:t>
            </a:fld>
            <a:endParaRPr lang="en-US" dirty="0"/>
          </a:p>
        </p:txBody>
      </p:sp>
    </p:spTree>
    <p:extLst>
      <p:ext uri="{BB962C8B-B14F-4D97-AF65-F5344CB8AC3E}">
        <p14:creationId xmlns:p14="http://schemas.microsoft.com/office/powerpoint/2010/main" val="1300632733"/>
      </p:ext>
    </p:extLst>
  </p:cSld>
  <p:clrMap bg1="lt1" tx1="dk1" bg2="lt2" tx2="dk2" accent1="accent1" accent2="accent2" accent3="accent3" accent4="accent4" accent5="accent5" accent6="accent6" hlink="hlink" folHlink="folHlink"/>
  <p:notesStyle>
    <a:lvl1pPr marL="0" algn="l" defTabSz="402336" rtl="0" eaLnBrk="1" latinLnBrk="0" hangingPunct="1">
      <a:defRPr sz="528" kern="1200">
        <a:solidFill>
          <a:schemeClr val="tx1"/>
        </a:solidFill>
        <a:latin typeface="+mn-lt"/>
        <a:ea typeface="+mn-ea"/>
        <a:cs typeface="+mn-cs"/>
      </a:defRPr>
    </a:lvl1pPr>
    <a:lvl2pPr marL="201168" algn="l" defTabSz="402336" rtl="0" eaLnBrk="1" latinLnBrk="0" hangingPunct="1">
      <a:defRPr sz="528" kern="1200">
        <a:solidFill>
          <a:schemeClr val="tx1"/>
        </a:solidFill>
        <a:latin typeface="+mn-lt"/>
        <a:ea typeface="+mn-ea"/>
        <a:cs typeface="+mn-cs"/>
      </a:defRPr>
    </a:lvl2pPr>
    <a:lvl3pPr marL="402336" algn="l" defTabSz="402336" rtl="0" eaLnBrk="1" latinLnBrk="0" hangingPunct="1">
      <a:defRPr sz="528" kern="1200">
        <a:solidFill>
          <a:schemeClr val="tx1"/>
        </a:solidFill>
        <a:latin typeface="+mn-lt"/>
        <a:ea typeface="+mn-ea"/>
        <a:cs typeface="+mn-cs"/>
      </a:defRPr>
    </a:lvl3pPr>
    <a:lvl4pPr marL="603504" algn="l" defTabSz="402336" rtl="0" eaLnBrk="1" latinLnBrk="0" hangingPunct="1">
      <a:defRPr sz="528" kern="1200">
        <a:solidFill>
          <a:schemeClr val="tx1"/>
        </a:solidFill>
        <a:latin typeface="+mn-lt"/>
        <a:ea typeface="+mn-ea"/>
        <a:cs typeface="+mn-cs"/>
      </a:defRPr>
    </a:lvl4pPr>
    <a:lvl5pPr marL="804672" algn="l" defTabSz="402336" rtl="0" eaLnBrk="1" latinLnBrk="0" hangingPunct="1">
      <a:defRPr sz="528" kern="1200">
        <a:solidFill>
          <a:schemeClr val="tx1"/>
        </a:solidFill>
        <a:latin typeface="+mn-lt"/>
        <a:ea typeface="+mn-ea"/>
        <a:cs typeface="+mn-cs"/>
      </a:defRPr>
    </a:lvl5pPr>
    <a:lvl6pPr marL="1005840" algn="l" defTabSz="402336" rtl="0" eaLnBrk="1" latinLnBrk="0" hangingPunct="1">
      <a:defRPr sz="528" kern="1200">
        <a:solidFill>
          <a:schemeClr val="tx1"/>
        </a:solidFill>
        <a:latin typeface="+mn-lt"/>
        <a:ea typeface="+mn-ea"/>
        <a:cs typeface="+mn-cs"/>
      </a:defRPr>
    </a:lvl6pPr>
    <a:lvl7pPr marL="1207008" algn="l" defTabSz="402336" rtl="0" eaLnBrk="1" latinLnBrk="0" hangingPunct="1">
      <a:defRPr sz="528" kern="1200">
        <a:solidFill>
          <a:schemeClr val="tx1"/>
        </a:solidFill>
        <a:latin typeface="+mn-lt"/>
        <a:ea typeface="+mn-ea"/>
        <a:cs typeface="+mn-cs"/>
      </a:defRPr>
    </a:lvl7pPr>
    <a:lvl8pPr marL="1408176" algn="l" defTabSz="402336" rtl="0" eaLnBrk="1" latinLnBrk="0" hangingPunct="1">
      <a:defRPr sz="528" kern="1200">
        <a:solidFill>
          <a:schemeClr val="tx1"/>
        </a:solidFill>
        <a:latin typeface="+mn-lt"/>
        <a:ea typeface="+mn-ea"/>
        <a:cs typeface="+mn-cs"/>
      </a:defRPr>
    </a:lvl8pPr>
    <a:lvl9pPr marL="1609344" algn="l" defTabSz="402336" rtl="0" eaLnBrk="1" latinLnBrk="0" hangingPunct="1">
      <a:defRPr sz="5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9016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67388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24795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19985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96537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09318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5958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8975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9231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31778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65436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755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06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970663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194664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152457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450111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3270089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188721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224935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31369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667590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842745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ABE9AC-6D6D-4D3D-AE54-65D5471CDD37}" type="datetimeFigureOut">
              <a:rPr lang="en-ZA" smtClean="0"/>
              <a:t>2025/06/11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037CD878-91C4-42B8-B476-D450BFE614FE}" type="slidenum">
              <a:rPr lang="en-ZA" smtClean="0"/>
              <a:t>‹#›</a:t>
            </a:fld>
            <a:endParaRPr lang="en-ZA" dirty="0"/>
          </a:p>
        </p:txBody>
      </p:sp>
    </p:spTree>
    <p:extLst>
      <p:ext uri="{BB962C8B-B14F-4D97-AF65-F5344CB8AC3E}">
        <p14:creationId xmlns:p14="http://schemas.microsoft.com/office/powerpoint/2010/main" val="290530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6/11/2025</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14736081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62"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6/11/2025</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5621244"/>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9" name="TextBox 8"/>
          <p:cNvSpPr txBox="1"/>
          <p:nvPr/>
        </p:nvSpPr>
        <p:spPr>
          <a:xfrm>
            <a:off x="261258" y="8752373"/>
            <a:ext cx="6335484" cy="536750"/>
          </a:xfrm>
          <a:prstGeom prst="rect">
            <a:avLst/>
          </a:prstGeom>
          <a:noFill/>
        </p:spPr>
        <p:txBody>
          <a:bodyPr wrap="square" rtlCol="0">
            <a:spAutoFit/>
          </a:bodyPr>
          <a:lstStyle/>
          <a:p>
            <a:pPr algn="ctr"/>
            <a:r>
              <a:rPr lang="en-GB" sz="1688" b="1" dirty="0">
                <a:solidFill>
                  <a:srgbClr val="002060"/>
                </a:solidFill>
                <a:latin typeface="Montserrat" panose="00000500000000000000" pitchFamily="50" charset="0"/>
                <a:ea typeface="Open Sans Extrabold" panose="020B0906030804020204" pitchFamily="34" charset="0"/>
                <a:cs typeface="Open Sans Extrabold" panose="020B0906030804020204" pitchFamily="34" charset="0"/>
              </a:rPr>
              <a:t>SPECIALISED SECURITY SOLUTIONS</a:t>
            </a:r>
          </a:p>
          <a:p>
            <a:pPr algn="ctr"/>
            <a:r>
              <a:rPr lang="en-GB" sz="1200" b="1" dirty="0">
                <a:solidFill>
                  <a:schemeClr val="bg1"/>
                </a:solidFill>
                <a:latin typeface="Montserrat" panose="00000500000000000000" pitchFamily="50" charset="0"/>
                <a:ea typeface="Open Sans Extrabold" panose="020B0906030804020204" pitchFamily="34" charset="0"/>
                <a:cs typeface="Open Sans Extrabold" panose="020B0906030804020204" pitchFamily="34" charset="0"/>
              </a:rPr>
              <a:t>IN AN EVOLVING WORLD OF LOCAL, REGIONAL AND GLOBAL THREATS</a:t>
            </a:r>
            <a:endParaRPr lang="tr-TR" sz="1200" b="1" dirty="0">
              <a:latin typeface="Montserrat" panose="00000500000000000000" pitchFamily="50" charset="0"/>
              <a:ea typeface="Open Sans Extrabold" panose="020B0906030804020204" pitchFamily="34" charset="0"/>
              <a:cs typeface="Open Sans Extrabold" panose="020B0906030804020204" pitchFamily="34" charset="0"/>
            </a:endParaRPr>
          </a:p>
        </p:txBody>
      </p:sp>
      <p:sp>
        <p:nvSpPr>
          <p:cNvPr id="3" name="Rectangle 2">
            <a:extLst>
              <a:ext uri="{FF2B5EF4-FFF2-40B4-BE49-F238E27FC236}">
                <a16:creationId xmlns:a16="http://schemas.microsoft.com/office/drawing/2014/main" id="{1DF95A4E-6F33-1026-D25F-BE9BA601E3E1}"/>
              </a:ext>
            </a:extLst>
          </p:cNvPr>
          <p:cNvSpPr/>
          <p:nvPr/>
        </p:nvSpPr>
        <p:spPr>
          <a:xfrm>
            <a:off x="3065929" y="1059962"/>
            <a:ext cx="3792072" cy="1172308"/>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1400" b="1" dirty="0">
                <a:solidFill>
                  <a:srgbClr val="002060"/>
                </a:solidFill>
                <a:latin typeface="Aptos" panose="020B0004020202020204" pitchFamily="34" charset="0"/>
              </a:rPr>
              <a:t>NSA SA PROFILE</a:t>
            </a:r>
          </a:p>
          <a:p>
            <a:pPr algn="r"/>
            <a:endParaRPr lang="en-ZA" sz="1400" b="1" dirty="0">
              <a:solidFill>
                <a:srgbClr val="002060"/>
              </a:solidFill>
              <a:latin typeface="Aptos" panose="020B0004020202020204" pitchFamily="34" charset="0"/>
            </a:endParaRPr>
          </a:p>
          <a:p>
            <a:pPr algn="r"/>
            <a:endParaRPr lang="fr-FR" sz="1300" b="1" dirty="0">
              <a:solidFill>
                <a:srgbClr val="FF0000"/>
              </a:solidFill>
              <a:latin typeface="Aptos" panose="020B0004020202020204" pitchFamily="34" charset="0"/>
            </a:endParaRPr>
          </a:p>
        </p:txBody>
      </p:sp>
    </p:spTree>
    <p:extLst>
      <p:ext uri="{BB962C8B-B14F-4D97-AF65-F5344CB8AC3E}">
        <p14:creationId xmlns:p14="http://schemas.microsoft.com/office/powerpoint/2010/main" val="65792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751CA-4A2B-E678-6B10-38900169D7F2}"/>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D35B525B-3EB5-0A6D-3DF1-65698C5A51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ED305B91-C046-C432-7369-27C263857CCC}"/>
              </a:ext>
            </a:extLst>
          </p:cNvPr>
          <p:cNvSpPr txBox="1"/>
          <p:nvPr/>
        </p:nvSpPr>
        <p:spPr>
          <a:xfrm>
            <a:off x="0" y="618785"/>
            <a:ext cx="4038554"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ABOUT THE NSA GROUP OF COMPANIES</a:t>
            </a:r>
          </a:p>
        </p:txBody>
      </p:sp>
      <p:sp>
        <p:nvSpPr>
          <p:cNvPr id="7" name="TextBox 6">
            <a:extLst>
              <a:ext uri="{FF2B5EF4-FFF2-40B4-BE49-F238E27FC236}">
                <a16:creationId xmlns:a16="http://schemas.microsoft.com/office/drawing/2014/main" id="{256BE88E-BC26-7386-D86E-DFC679948A08}"/>
              </a:ext>
            </a:extLst>
          </p:cNvPr>
          <p:cNvSpPr txBox="1"/>
          <p:nvPr/>
        </p:nvSpPr>
        <p:spPr>
          <a:xfrm>
            <a:off x="221344" y="1118087"/>
            <a:ext cx="6313714" cy="8586966"/>
          </a:xfrm>
          <a:prstGeom prst="rect">
            <a:avLst/>
          </a:prstGeom>
          <a:noFill/>
        </p:spPr>
        <p:txBody>
          <a:bodyPr wrap="square" rtlCol="0">
            <a:spAutoFit/>
          </a:bodyPr>
          <a:lstStyle/>
          <a:p>
            <a:pPr algn="just">
              <a:defRPr/>
            </a:pPr>
            <a:r>
              <a:rPr lang="en-US" sz="1200" b="1" dirty="0">
                <a:latin typeface="Aptos" panose="020B0004020202020204" pitchFamily="34" charset="0"/>
                <a:cs typeface="Arial" panose="020B0604020202020204" pitchFamily="34" charset="0"/>
              </a:rPr>
              <a:t>Introduction to the NSA Group:</a:t>
            </a:r>
          </a:p>
          <a:p>
            <a:pPr marL="228600" indent="-228600" algn="just">
              <a:buAutoNum type="arabicPeriod"/>
              <a:defRPr/>
            </a:pPr>
            <a:endParaRPr lang="en-US" sz="1200" b="1" dirty="0">
              <a:latin typeface="Aptos" panose="020B0004020202020204" pitchFamily="34" charset="0"/>
              <a:cs typeface="Arial" panose="020B0604020202020204" pitchFamily="34" charset="0"/>
            </a:endParaRPr>
          </a:p>
          <a:p>
            <a:pPr>
              <a:buNone/>
            </a:pPr>
            <a:r>
              <a:rPr lang="en-US" sz="1200" dirty="0">
                <a:latin typeface="Aptos" panose="020B0004020202020204" pitchFamily="34" charset="0"/>
              </a:rPr>
              <a:t>The NSA Global Group is a leader in the </a:t>
            </a:r>
            <a:r>
              <a:rPr lang="en-US" sz="1200" dirty="0" err="1">
                <a:latin typeface="Aptos" panose="020B0004020202020204" pitchFamily="34" charset="0"/>
              </a:rPr>
              <a:t>specialised</a:t>
            </a:r>
            <a:r>
              <a:rPr lang="en-US" sz="1200" dirty="0">
                <a:latin typeface="Aptos" panose="020B0004020202020204" pitchFamily="34" charset="0"/>
              </a:rPr>
              <a:t> security services market worldwide, delivering best-in-class protective solutions to multinational corporations, government entities, and high-net-worth individuals. With a global footprint that includes strategic offices in South Africa, India, and Dubai, we provide our clients with world-class security services, seamlessly integrated with cutting-edge technology and intelligence-led operations.</a:t>
            </a:r>
          </a:p>
          <a:p>
            <a:pPr>
              <a:buNone/>
            </a:pPr>
            <a:endParaRPr lang="en-US" sz="1200" dirty="0">
              <a:latin typeface="Aptos" panose="020B0004020202020204" pitchFamily="34" charset="0"/>
            </a:endParaRPr>
          </a:p>
          <a:p>
            <a:pPr algn="ctr">
              <a:buNone/>
            </a:pPr>
            <a:r>
              <a:rPr lang="en-US" sz="1200" b="1" dirty="0">
                <a:latin typeface="Aptos" panose="020B0004020202020204" pitchFamily="34" charset="0"/>
              </a:rPr>
              <a:t>GROUP OF COMPANIES</a:t>
            </a: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endParaRPr lang="en-US" sz="1200" dirty="0">
              <a:latin typeface="Aptos" panose="020B0004020202020204" pitchFamily="34" charset="0"/>
            </a:endParaRPr>
          </a:p>
          <a:p>
            <a:pPr>
              <a:buNone/>
            </a:pPr>
            <a:r>
              <a:rPr lang="en-US" sz="1200" dirty="0">
                <a:latin typeface="Aptos" panose="020B0004020202020204" pitchFamily="34" charset="0"/>
              </a:rPr>
              <a:t>NSA Security Consultants SA, headquartered in Johannesburg, serves as the foundation of the Group’s presence on the African continent. For almost three decades, we have been trusted by Fortune 500 companies, NGOs, and private clients to deliver sophisticated, bespoke security solutions across South Africa and beyond. Our services — from executive protection and tactical support to armed goods escorts, guarding, and security consultancy — are tailored to meet the complex and evolving needs of our clients operating in one of the world’s most dynamic environments.</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Our success is underpinned by a relentless focus on quality, compliance, and technological innovation. Supported by our 24/7 General Security Operations Centre (GSOC) and a highly experienced management team, NSA South Africa ensures that every deployment is executed to the highest international standards, providing our clients with certainty, resilience, and complete peace of mind.</a:t>
            </a:r>
          </a:p>
          <a:p>
            <a:pPr>
              <a:buNone/>
            </a:pPr>
            <a:endParaRPr lang="en-US" sz="1200" dirty="0">
              <a:latin typeface="Aptos" panose="020B0004020202020204" pitchFamily="34" charset="0"/>
            </a:endParaRPr>
          </a:p>
          <a:p>
            <a:r>
              <a:rPr lang="en-US" sz="1200" dirty="0">
                <a:latin typeface="Aptos" panose="020B0004020202020204" pitchFamily="34" charset="0"/>
              </a:rPr>
              <a:t>At NSA, we set the benchmark for </a:t>
            </a:r>
            <a:r>
              <a:rPr lang="en-US" sz="1200" dirty="0" err="1">
                <a:latin typeface="Aptos" panose="020B0004020202020204" pitchFamily="34" charset="0"/>
              </a:rPr>
              <a:t>specialised</a:t>
            </a:r>
            <a:r>
              <a:rPr lang="en-US" sz="1200" dirty="0">
                <a:latin typeface="Aptos" panose="020B0004020202020204" pitchFamily="34" charset="0"/>
              </a:rPr>
              <a:t> security services in South Africa.</a:t>
            </a:r>
          </a:p>
        </p:txBody>
      </p:sp>
      <p:sp>
        <p:nvSpPr>
          <p:cNvPr id="2" name="Oval 1">
            <a:extLst>
              <a:ext uri="{FF2B5EF4-FFF2-40B4-BE49-F238E27FC236}">
                <a16:creationId xmlns:a16="http://schemas.microsoft.com/office/drawing/2014/main" id="{52740E21-DE52-9DCF-3209-38ED8B01A4FE}"/>
              </a:ext>
            </a:extLst>
          </p:cNvPr>
          <p:cNvSpPr/>
          <p:nvPr/>
        </p:nvSpPr>
        <p:spPr>
          <a:xfrm>
            <a:off x="2958783" y="3204425"/>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Global</a:t>
            </a:r>
          </a:p>
        </p:txBody>
      </p:sp>
      <p:sp>
        <p:nvSpPr>
          <p:cNvPr id="3" name="Oval 2">
            <a:extLst>
              <a:ext uri="{FF2B5EF4-FFF2-40B4-BE49-F238E27FC236}">
                <a16:creationId xmlns:a16="http://schemas.microsoft.com/office/drawing/2014/main" id="{DDD8829C-B814-8F17-0622-7EFEA0D836E7}"/>
              </a:ext>
            </a:extLst>
          </p:cNvPr>
          <p:cNvSpPr/>
          <p:nvPr/>
        </p:nvSpPr>
        <p:spPr>
          <a:xfrm>
            <a:off x="223806" y="4118824"/>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India</a:t>
            </a:r>
          </a:p>
        </p:txBody>
      </p:sp>
      <p:sp>
        <p:nvSpPr>
          <p:cNvPr id="4" name="Oval 3">
            <a:extLst>
              <a:ext uri="{FF2B5EF4-FFF2-40B4-BE49-F238E27FC236}">
                <a16:creationId xmlns:a16="http://schemas.microsoft.com/office/drawing/2014/main" id="{8C095875-3E96-0AA9-8F86-7AAE83249CB7}"/>
              </a:ext>
            </a:extLst>
          </p:cNvPr>
          <p:cNvSpPr/>
          <p:nvPr/>
        </p:nvSpPr>
        <p:spPr>
          <a:xfrm>
            <a:off x="1592526" y="4118824"/>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Middle East</a:t>
            </a:r>
          </a:p>
        </p:txBody>
      </p:sp>
      <p:sp>
        <p:nvSpPr>
          <p:cNvPr id="5" name="Oval 4">
            <a:extLst>
              <a:ext uri="{FF2B5EF4-FFF2-40B4-BE49-F238E27FC236}">
                <a16:creationId xmlns:a16="http://schemas.microsoft.com/office/drawing/2014/main" id="{9DD2D591-1973-2561-3FD9-13126CCF4E8E}"/>
              </a:ext>
            </a:extLst>
          </p:cNvPr>
          <p:cNvSpPr/>
          <p:nvPr/>
        </p:nvSpPr>
        <p:spPr>
          <a:xfrm>
            <a:off x="2961246" y="4118824"/>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South Africa</a:t>
            </a:r>
          </a:p>
        </p:txBody>
      </p:sp>
      <p:sp>
        <p:nvSpPr>
          <p:cNvPr id="6" name="Oval 5">
            <a:extLst>
              <a:ext uri="{FF2B5EF4-FFF2-40B4-BE49-F238E27FC236}">
                <a16:creationId xmlns:a16="http://schemas.microsoft.com/office/drawing/2014/main" id="{D40B7E16-DB0C-96B5-E9B0-79334AED533C}"/>
              </a:ext>
            </a:extLst>
          </p:cNvPr>
          <p:cNvSpPr/>
          <p:nvPr/>
        </p:nvSpPr>
        <p:spPr>
          <a:xfrm>
            <a:off x="4329965" y="4118824"/>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V</a:t>
            </a:r>
          </a:p>
        </p:txBody>
      </p:sp>
      <p:sp>
        <p:nvSpPr>
          <p:cNvPr id="8" name="Oval 7">
            <a:extLst>
              <a:ext uri="{FF2B5EF4-FFF2-40B4-BE49-F238E27FC236}">
                <a16:creationId xmlns:a16="http://schemas.microsoft.com/office/drawing/2014/main" id="{88383E3D-B9A5-1AD7-FA86-F68A7083823D}"/>
              </a:ext>
            </a:extLst>
          </p:cNvPr>
          <p:cNvSpPr/>
          <p:nvPr/>
        </p:nvSpPr>
        <p:spPr>
          <a:xfrm>
            <a:off x="2323785" y="5154703"/>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Tactical</a:t>
            </a:r>
          </a:p>
        </p:txBody>
      </p:sp>
      <p:sp>
        <p:nvSpPr>
          <p:cNvPr id="9" name="Oval 8">
            <a:extLst>
              <a:ext uri="{FF2B5EF4-FFF2-40B4-BE49-F238E27FC236}">
                <a16:creationId xmlns:a16="http://schemas.microsoft.com/office/drawing/2014/main" id="{BA51038B-C722-6CDB-9FC0-16B036B56045}"/>
              </a:ext>
            </a:extLst>
          </p:cNvPr>
          <p:cNvSpPr/>
          <p:nvPr/>
        </p:nvSpPr>
        <p:spPr>
          <a:xfrm>
            <a:off x="3667105" y="5154703"/>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NSA Secure Drive</a:t>
            </a:r>
          </a:p>
        </p:txBody>
      </p:sp>
      <p:cxnSp>
        <p:nvCxnSpPr>
          <p:cNvPr id="12" name="Straight Connector 11">
            <a:extLst>
              <a:ext uri="{FF2B5EF4-FFF2-40B4-BE49-F238E27FC236}">
                <a16:creationId xmlns:a16="http://schemas.microsoft.com/office/drawing/2014/main" id="{153CCE1B-6D7A-238A-57EA-0CDF76B999AE}"/>
              </a:ext>
            </a:extLst>
          </p:cNvPr>
          <p:cNvCxnSpPr/>
          <p:nvPr/>
        </p:nvCxnSpPr>
        <p:spPr>
          <a:xfrm flipH="1">
            <a:off x="2961246" y="4894968"/>
            <a:ext cx="201374" cy="2597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D810E7C-25E6-27F2-62EC-CAC0857C978A}"/>
              </a:ext>
            </a:extLst>
          </p:cNvPr>
          <p:cNvCxnSpPr/>
          <p:nvPr/>
        </p:nvCxnSpPr>
        <p:spPr>
          <a:xfrm>
            <a:off x="3667105" y="4894968"/>
            <a:ext cx="132976" cy="259735"/>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E6E5425B-6DD1-1DCB-D35F-4A68A1D860E4}"/>
              </a:ext>
            </a:extLst>
          </p:cNvPr>
          <p:cNvSpPr/>
          <p:nvPr/>
        </p:nvSpPr>
        <p:spPr>
          <a:xfrm>
            <a:off x="5634171" y="4118824"/>
            <a:ext cx="838835" cy="8068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000" dirty="0">
                <a:latin typeface="Aptos" panose="020B0004020202020204" pitchFamily="34" charset="0"/>
              </a:rPr>
              <a:t>SLA Paramedics</a:t>
            </a:r>
          </a:p>
        </p:txBody>
      </p:sp>
    </p:spTree>
    <p:extLst>
      <p:ext uri="{BB962C8B-B14F-4D97-AF65-F5344CB8AC3E}">
        <p14:creationId xmlns:p14="http://schemas.microsoft.com/office/powerpoint/2010/main" val="94403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13ED1-178B-5057-5F3E-10A8C61D1468}"/>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EC60432C-6EFC-6378-B5D1-84584C344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9F6ADA6D-209D-A0BE-B7CF-82E26B828F78}"/>
              </a:ext>
            </a:extLst>
          </p:cNvPr>
          <p:cNvSpPr txBox="1"/>
          <p:nvPr/>
        </p:nvSpPr>
        <p:spPr>
          <a:xfrm>
            <a:off x="0" y="618785"/>
            <a:ext cx="4038554"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WHY CHOOSE NSA</a:t>
            </a:r>
          </a:p>
        </p:txBody>
      </p:sp>
      <p:sp>
        <p:nvSpPr>
          <p:cNvPr id="7" name="TextBox 6">
            <a:extLst>
              <a:ext uri="{FF2B5EF4-FFF2-40B4-BE49-F238E27FC236}">
                <a16:creationId xmlns:a16="http://schemas.microsoft.com/office/drawing/2014/main" id="{6375C4A9-A627-C6E5-F389-53A16F978C3F}"/>
              </a:ext>
            </a:extLst>
          </p:cNvPr>
          <p:cNvSpPr txBox="1"/>
          <p:nvPr/>
        </p:nvSpPr>
        <p:spPr>
          <a:xfrm>
            <a:off x="221344" y="1118087"/>
            <a:ext cx="6313714" cy="8586966"/>
          </a:xfrm>
          <a:prstGeom prst="rect">
            <a:avLst/>
          </a:prstGeom>
          <a:noFill/>
        </p:spPr>
        <p:txBody>
          <a:bodyPr wrap="square" rtlCol="0">
            <a:spAutoFit/>
          </a:bodyPr>
          <a:lstStyle/>
          <a:p>
            <a:pPr>
              <a:buNone/>
            </a:pPr>
            <a:r>
              <a:rPr lang="en-US" sz="1200" dirty="0">
                <a:latin typeface="Aptos" panose="020B0004020202020204" pitchFamily="34" charset="0"/>
              </a:rPr>
              <a:t>Choosing NSA Security Consultants SA means partnering with a security provider that consistently delivers </a:t>
            </a:r>
            <a:r>
              <a:rPr lang="en-US" sz="1200" b="1" dirty="0">
                <a:latin typeface="Aptos" panose="020B0004020202020204" pitchFamily="34" charset="0"/>
              </a:rPr>
              <a:t>excellence without compromise</a:t>
            </a:r>
            <a:r>
              <a:rPr lang="en-US" sz="1200" dirty="0">
                <a:latin typeface="Aptos" panose="020B0004020202020204" pitchFamily="34" charset="0"/>
              </a:rPr>
              <a:t>. With nearly three decades of operational success, a global footprint, and a client base that includes Fortune 500 companies, NGOs, governments, and high-net-worth individuals, NSA is regarded as one of the most capable and trusted </a:t>
            </a:r>
            <a:r>
              <a:rPr lang="en-US" sz="1200" dirty="0" err="1">
                <a:latin typeface="Aptos" panose="020B0004020202020204" pitchFamily="34" charset="0"/>
              </a:rPr>
              <a:t>specialised</a:t>
            </a:r>
            <a:r>
              <a:rPr lang="en-US" sz="1200" dirty="0">
                <a:latin typeface="Aptos" panose="020B0004020202020204" pitchFamily="34" charset="0"/>
              </a:rPr>
              <a:t> security firms in the industry.</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Here’s why discerning clients choose NSA:</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1. Proven Track Record</a:t>
            </a:r>
          </a:p>
          <a:p>
            <a:pPr>
              <a:buNone/>
            </a:pPr>
            <a:r>
              <a:rPr lang="en-US" sz="1200" dirty="0">
                <a:latin typeface="Aptos" panose="020B0004020202020204" pitchFamily="34" charset="0"/>
              </a:rPr>
              <a:t>With a heritage dating back to 1999, NSA has consistently delivered high-level protective services in some of the most challenging environments across Africa, the Middle East, and Asia. Our reputation has been built on discretion, precision, and results.</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2. Elite Personnel</a:t>
            </a:r>
          </a:p>
          <a:p>
            <a:pPr>
              <a:buNone/>
            </a:pPr>
            <a:r>
              <a:rPr lang="en-US" sz="1200" dirty="0">
                <a:latin typeface="Aptos" panose="020B0004020202020204" pitchFamily="34" charset="0"/>
              </a:rPr>
              <a:t>We maintain strict selection and training standards across all service lines — from executive protection to guarding and tactical support. Our personnel are vetted, accredited, and continuously upskilled to operate at the highest level of professionalism and effectiveness.</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3. Technology-Driven Operations</a:t>
            </a:r>
          </a:p>
          <a:p>
            <a:pPr>
              <a:buNone/>
            </a:pPr>
            <a:r>
              <a:rPr lang="en-US" sz="1200" dirty="0">
                <a:latin typeface="Aptos" panose="020B0004020202020204" pitchFamily="34" charset="0"/>
              </a:rPr>
              <a:t>NSA integrates advanced technology into every aspect of our service delivery. From live tracking and telemetry to GSOC-based oversight, we ensure real-time intelligence, situational awareness, and dynamic response capabilities.</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4. GSOC Command &amp; Control</a:t>
            </a:r>
          </a:p>
          <a:p>
            <a:pPr>
              <a:buNone/>
            </a:pPr>
            <a:r>
              <a:rPr lang="en-US" sz="1200" dirty="0">
                <a:latin typeface="Aptos" panose="020B0004020202020204" pitchFamily="34" charset="0"/>
              </a:rPr>
              <a:t>Our 24/7 General Security Operations Centre (GSOC) provides </a:t>
            </a:r>
            <a:r>
              <a:rPr lang="en-US" sz="1200" dirty="0" err="1">
                <a:latin typeface="Aptos" panose="020B0004020202020204" pitchFamily="34" charset="0"/>
              </a:rPr>
              <a:t>centralised</a:t>
            </a:r>
            <a:r>
              <a:rPr lang="en-US" sz="1200" dirty="0">
                <a:latin typeface="Aptos" panose="020B0004020202020204" pitchFamily="34" charset="0"/>
              </a:rPr>
              <a:t> coordination, intelligence support, and command and control for all NSA deployments. This infrastructure ensures a higher standard of service delivery, faster escalation, and enhanced client confidence.</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5. Client-Centric Approach</a:t>
            </a:r>
          </a:p>
          <a:p>
            <a:r>
              <a:rPr lang="en-US" sz="1200" dirty="0">
                <a:latin typeface="Aptos" panose="020B0004020202020204" pitchFamily="34" charset="0"/>
              </a:rPr>
              <a:t>At NSA, our mission is to safeguard what matters most to our clients — their people, their operations, their reputation. Every task is approached with integrity, precision, and an unwavering commitment to excellence.</a:t>
            </a:r>
          </a:p>
          <a:p>
            <a:endParaRPr lang="en-US" sz="1200" dirty="0">
              <a:latin typeface="Aptos" panose="020B0004020202020204" pitchFamily="34" charset="0"/>
            </a:endParaRPr>
          </a:p>
          <a:p>
            <a:pPr>
              <a:buNone/>
            </a:pPr>
            <a:r>
              <a:rPr lang="en-US" sz="1200" b="1" dirty="0">
                <a:latin typeface="Aptos" panose="020B0004020202020204" pitchFamily="34" charset="0"/>
              </a:rPr>
              <a:t>Commitment to Compliance, Ethics &amp; Integrity</a:t>
            </a:r>
          </a:p>
          <a:p>
            <a:pPr>
              <a:buNone/>
            </a:pPr>
            <a:endParaRPr lang="en-US" sz="1200" b="1" dirty="0">
              <a:latin typeface="Aptos" panose="020B0004020202020204" pitchFamily="34" charset="0"/>
            </a:endParaRPr>
          </a:p>
          <a:p>
            <a:pPr>
              <a:buNone/>
            </a:pPr>
            <a:r>
              <a:rPr lang="en-US" sz="1200" dirty="0">
                <a:latin typeface="Aptos" panose="020B0004020202020204" pitchFamily="34" charset="0"/>
              </a:rPr>
              <a:t>NSA places the highest priority on </a:t>
            </a:r>
            <a:r>
              <a:rPr lang="en-US" sz="1200" b="1" dirty="0">
                <a:latin typeface="Aptos" panose="020B0004020202020204" pitchFamily="34" charset="0"/>
              </a:rPr>
              <a:t>legal and statutory compliance</a:t>
            </a:r>
            <a:r>
              <a:rPr lang="en-US" sz="1200" dirty="0">
                <a:latin typeface="Aptos" panose="020B0004020202020204" pitchFamily="34" charset="0"/>
              </a:rPr>
              <a:t>, operating fully in line with the Private Security Industry Regulatory Authority (PSIRA) and all applicable South African legislation. Beyond legal adherence, we hold ourselves to strict </a:t>
            </a:r>
            <a:r>
              <a:rPr lang="en-US" sz="1200" b="1" dirty="0">
                <a:latin typeface="Aptos" panose="020B0004020202020204" pitchFamily="34" charset="0"/>
              </a:rPr>
              <a:t>ethical standards</a:t>
            </a:r>
            <a:r>
              <a:rPr lang="en-US" sz="1200" dirty="0">
                <a:latin typeface="Aptos" panose="020B0004020202020204" pitchFamily="34" charset="0"/>
              </a:rPr>
              <a:t>, ensuring that our conduct reflects the trust placed in us by our clients, stakeholders, and the communities in which we operate.</a:t>
            </a:r>
          </a:p>
          <a:p>
            <a:pPr>
              <a:buNone/>
            </a:pPr>
            <a:endParaRPr lang="en-US" sz="1200" dirty="0">
              <a:latin typeface="Aptos" panose="020B0004020202020204" pitchFamily="34" charset="0"/>
            </a:endParaRPr>
          </a:p>
          <a:p>
            <a:r>
              <a:rPr lang="en-US" sz="1200" dirty="0">
                <a:latin typeface="Aptos" panose="020B0004020202020204" pitchFamily="34" charset="0"/>
              </a:rPr>
              <a:t>We believe that the true strength of a security partner lies not only in capability, but in </a:t>
            </a:r>
            <a:r>
              <a:rPr lang="en-US" sz="1200" b="1" dirty="0">
                <a:latin typeface="Aptos" panose="020B0004020202020204" pitchFamily="34" charset="0"/>
              </a:rPr>
              <a:t>moral stature, transparency, and principled decision-making</a:t>
            </a:r>
            <a:r>
              <a:rPr lang="en-US" sz="1200" dirty="0">
                <a:latin typeface="Aptos" panose="020B0004020202020204" pitchFamily="34" charset="0"/>
              </a:rPr>
              <a:t> — values that are embedded in our </a:t>
            </a:r>
            <a:r>
              <a:rPr lang="en-US" sz="1200" dirty="0" err="1">
                <a:latin typeface="Aptos" panose="020B0004020202020204" pitchFamily="34" charset="0"/>
              </a:rPr>
              <a:t>organisational</a:t>
            </a:r>
            <a:r>
              <a:rPr lang="en-US" sz="1200" dirty="0">
                <a:latin typeface="Aptos" panose="020B0004020202020204" pitchFamily="34" charset="0"/>
              </a:rPr>
              <a:t> culture and daily operations.</a:t>
            </a:r>
          </a:p>
          <a:p>
            <a:endParaRPr lang="en-US" sz="1200" dirty="0">
              <a:latin typeface="Aptos" panose="020B0004020202020204" pitchFamily="34" charset="0"/>
            </a:endParaRPr>
          </a:p>
        </p:txBody>
      </p:sp>
    </p:spTree>
    <p:extLst>
      <p:ext uri="{BB962C8B-B14F-4D97-AF65-F5344CB8AC3E}">
        <p14:creationId xmlns:p14="http://schemas.microsoft.com/office/powerpoint/2010/main" val="402442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3AADC-5787-E3CD-5711-11F7CF7C755C}"/>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21A10230-83FE-D3F6-9F2C-33FDC14A66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4EB6A5CC-C65A-7342-398C-83F0DF627793}"/>
              </a:ext>
            </a:extLst>
          </p:cNvPr>
          <p:cNvSpPr txBox="1"/>
          <p:nvPr/>
        </p:nvSpPr>
        <p:spPr>
          <a:xfrm>
            <a:off x="0" y="618785"/>
            <a:ext cx="4038554"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OUR SERVICE OFFERING</a:t>
            </a:r>
          </a:p>
        </p:txBody>
      </p:sp>
      <p:sp>
        <p:nvSpPr>
          <p:cNvPr id="7" name="TextBox 6">
            <a:extLst>
              <a:ext uri="{FF2B5EF4-FFF2-40B4-BE49-F238E27FC236}">
                <a16:creationId xmlns:a16="http://schemas.microsoft.com/office/drawing/2014/main" id="{D815F4D1-748E-8FF2-0832-493225AA386F}"/>
              </a:ext>
            </a:extLst>
          </p:cNvPr>
          <p:cNvSpPr txBox="1"/>
          <p:nvPr/>
        </p:nvSpPr>
        <p:spPr>
          <a:xfrm>
            <a:off x="221344" y="1118087"/>
            <a:ext cx="6313714" cy="1200329"/>
          </a:xfrm>
          <a:prstGeom prst="rect">
            <a:avLst/>
          </a:prstGeom>
          <a:noFill/>
        </p:spPr>
        <p:txBody>
          <a:bodyPr wrap="square" rtlCol="0">
            <a:spAutoFit/>
          </a:bodyPr>
          <a:lstStyle/>
          <a:p>
            <a:pPr marL="228600" indent="-228600" algn="just">
              <a:buAutoNum type="arabicPeriod"/>
              <a:defRPr/>
            </a:pPr>
            <a:r>
              <a:rPr lang="en-US" sz="1200" b="1" dirty="0">
                <a:latin typeface="Aptos" panose="020B0004020202020204" pitchFamily="34" charset="0"/>
                <a:cs typeface="Arial" panose="020B0604020202020204" pitchFamily="34" charset="0"/>
              </a:rPr>
              <a:t>Executive protection services </a:t>
            </a:r>
          </a:p>
          <a:p>
            <a:pPr marL="228600" indent="-228600" algn="just">
              <a:buAutoNum type="arabicPeriod"/>
              <a:defRPr/>
            </a:pPr>
            <a:r>
              <a:rPr lang="en-US" sz="1200" b="1" dirty="0">
                <a:latin typeface="Aptos" panose="020B0004020202020204" pitchFamily="34" charset="0"/>
                <a:cs typeface="Arial" panose="020B0604020202020204" pitchFamily="34" charset="0"/>
              </a:rPr>
              <a:t>Travel security and journey management </a:t>
            </a:r>
          </a:p>
          <a:p>
            <a:pPr marL="228600" indent="-228600" algn="just">
              <a:buAutoNum type="arabicPeriod"/>
              <a:defRPr/>
            </a:pPr>
            <a:r>
              <a:rPr lang="en-US" sz="1200" b="1" dirty="0">
                <a:latin typeface="Aptos" panose="020B0004020202020204" pitchFamily="34" charset="0"/>
                <a:cs typeface="Arial" panose="020B0604020202020204" pitchFamily="34" charset="0"/>
              </a:rPr>
              <a:t>Secure Drive point to point transfers</a:t>
            </a:r>
          </a:p>
          <a:p>
            <a:pPr marL="228600" indent="-228600" algn="just">
              <a:buAutoNum type="arabicPeriod"/>
              <a:defRPr/>
            </a:pPr>
            <a:r>
              <a:rPr lang="en-US" sz="1200" b="1" dirty="0">
                <a:latin typeface="Aptos" panose="020B0004020202020204" pitchFamily="34" charset="0"/>
                <a:cs typeface="Arial" panose="020B0604020202020204" pitchFamily="34" charset="0"/>
              </a:rPr>
              <a:t>Tactical support services</a:t>
            </a:r>
          </a:p>
          <a:p>
            <a:pPr marL="228600" indent="-228600" algn="just">
              <a:buAutoNum type="arabicPeriod"/>
              <a:defRPr/>
            </a:pPr>
            <a:r>
              <a:rPr lang="en-US" sz="1200" b="1" dirty="0">
                <a:latin typeface="Aptos" panose="020B0004020202020204" pitchFamily="34" charset="0"/>
                <a:cs typeface="Arial" panose="020B0604020202020204" pitchFamily="34" charset="0"/>
              </a:rPr>
              <a:t>Executive guarding</a:t>
            </a:r>
          </a:p>
          <a:p>
            <a:pPr marL="228600" indent="-228600" algn="just">
              <a:buAutoNum type="arabicPeriod"/>
              <a:defRPr/>
            </a:pPr>
            <a:r>
              <a:rPr lang="en-US" sz="1200" b="1" dirty="0">
                <a:latin typeface="Aptos" panose="020B0004020202020204" pitchFamily="34" charset="0"/>
                <a:cs typeface="Arial" panose="020B0604020202020204" pitchFamily="34" charset="0"/>
              </a:rPr>
              <a:t>Risk management consultancy</a:t>
            </a:r>
          </a:p>
        </p:txBody>
      </p:sp>
    </p:spTree>
    <p:extLst>
      <p:ext uri="{BB962C8B-B14F-4D97-AF65-F5344CB8AC3E}">
        <p14:creationId xmlns:p14="http://schemas.microsoft.com/office/powerpoint/2010/main" val="2305643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AD48F-13E4-092F-5775-3282327F2501}"/>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9E48B456-1D04-378D-CBD8-7BF6AECC6F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11F318F4-7BD7-ACEA-CA82-64315A81FF1E}"/>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EXECUTIVE PROTECTION</a:t>
            </a:r>
          </a:p>
        </p:txBody>
      </p:sp>
      <p:sp>
        <p:nvSpPr>
          <p:cNvPr id="7" name="TextBox 6">
            <a:extLst>
              <a:ext uri="{FF2B5EF4-FFF2-40B4-BE49-F238E27FC236}">
                <a16:creationId xmlns:a16="http://schemas.microsoft.com/office/drawing/2014/main" id="{76535A26-4495-4E27-6C71-CF0E5597EE35}"/>
              </a:ext>
            </a:extLst>
          </p:cNvPr>
          <p:cNvSpPr txBox="1"/>
          <p:nvPr/>
        </p:nvSpPr>
        <p:spPr>
          <a:xfrm>
            <a:off x="221344" y="1118087"/>
            <a:ext cx="6313714" cy="5816977"/>
          </a:xfrm>
          <a:prstGeom prst="rect">
            <a:avLst/>
          </a:prstGeom>
          <a:noFill/>
        </p:spPr>
        <p:txBody>
          <a:bodyPr wrap="square" rtlCol="0">
            <a:spAutoFit/>
          </a:bodyPr>
          <a:lstStyle/>
          <a:p>
            <a:pPr>
              <a:buNone/>
            </a:pPr>
            <a:r>
              <a:rPr lang="en-US" sz="1200" dirty="0">
                <a:latin typeface="Aptos" panose="020B0004020202020204" pitchFamily="34" charset="0"/>
              </a:rPr>
              <a:t>NSA Security Consultants SA is one of the most </a:t>
            </a:r>
            <a:r>
              <a:rPr lang="en-US" sz="1200" dirty="0" err="1">
                <a:latin typeface="Aptos" panose="020B0004020202020204" pitchFamily="34" charset="0"/>
              </a:rPr>
              <a:t>recognised</a:t>
            </a:r>
            <a:r>
              <a:rPr lang="en-US" sz="1200" dirty="0">
                <a:latin typeface="Aptos" panose="020B0004020202020204" pitchFamily="34" charset="0"/>
              </a:rPr>
              <a:t> and respected brands in the provision of Executive Protection services in South Africa. For over two decades, we have been entrusted with the personal safety of high-profile individuals, corporate executives, government officials, diplomats, and other clients who require discreet, high-level protection in both day-to-day and high-threat environments.</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Our Executive Protection Division supports a broad range of clients, including:</a:t>
            </a:r>
          </a:p>
          <a:p>
            <a:pPr>
              <a:buNone/>
            </a:pPr>
            <a:endParaRPr lang="en-US" sz="1200" dirty="0">
              <a:latin typeface="Aptos" panose="020B0004020202020204" pitchFamily="34" charset="0"/>
            </a:endParaRPr>
          </a:p>
          <a:p>
            <a:pPr marL="171450" indent="-171450">
              <a:buFont typeface="Arial" panose="020B0604020202020204" pitchFamily="34" charset="0"/>
              <a:buChar char="•"/>
            </a:pPr>
            <a:r>
              <a:rPr lang="en-US" sz="1200" dirty="0">
                <a:latin typeface="Aptos" panose="020B0004020202020204" pitchFamily="34" charset="0"/>
              </a:rPr>
              <a:t>Individuals deemed to be </a:t>
            </a:r>
            <a:r>
              <a:rPr lang="en-US" sz="1200" b="1" dirty="0">
                <a:latin typeface="Aptos" panose="020B0004020202020204" pitchFamily="34" charset="0"/>
              </a:rPr>
              <a:t>at heightened risk</a:t>
            </a:r>
            <a:r>
              <a:rPr lang="en-US" sz="1200" dirty="0">
                <a:latin typeface="Aptos" panose="020B0004020202020204" pitchFamily="34" charset="0"/>
              </a:rPr>
              <a:t> due to their public profile, occupation, or personal circumstances;</a:t>
            </a:r>
          </a:p>
          <a:p>
            <a:pPr marL="171450" indent="-171450">
              <a:buFont typeface="Arial" panose="020B0604020202020204" pitchFamily="34" charset="0"/>
              <a:buChar char="•"/>
            </a:pPr>
            <a:r>
              <a:rPr lang="en-US" sz="1200" b="1" dirty="0">
                <a:latin typeface="Aptos" panose="020B0004020202020204" pitchFamily="34" charset="0"/>
              </a:rPr>
              <a:t>Institutional clients</a:t>
            </a:r>
            <a:r>
              <a:rPr lang="en-US" sz="1200" dirty="0">
                <a:latin typeface="Aptos" panose="020B0004020202020204" pitchFamily="34" charset="0"/>
              </a:rPr>
              <a:t> where protective services are mandated by internal policy or regulatory frameworks;</a:t>
            </a:r>
          </a:p>
          <a:p>
            <a:pPr marL="171450" indent="-171450">
              <a:buFont typeface="Arial" panose="020B0604020202020204" pitchFamily="34" charset="0"/>
              <a:buChar char="•"/>
            </a:pPr>
            <a:r>
              <a:rPr lang="en-US" sz="1200" b="1" dirty="0">
                <a:latin typeface="Aptos" panose="020B0004020202020204" pitchFamily="34" charset="0"/>
              </a:rPr>
              <a:t>Visiting dignitaries, business leaders, and delegations</a:t>
            </a:r>
            <a:r>
              <a:rPr lang="en-US" sz="1200" dirty="0">
                <a:latin typeface="Aptos" panose="020B0004020202020204" pitchFamily="34" charset="0"/>
              </a:rPr>
              <a:t> operating in complex or unfamiliar environments.</a:t>
            </a:r>
          </a:p>
          <a:p>
            <a:endParaRPr lang="en-US" sz="1200" dirty="0">
              <a:latin typeface="Aptos" panose="020B0004020202020204" pitchFamily="34" charset="0"/>
            </a:endParaRPr>
          </a:p>
          <a:p>
            <a:pPr>
              <a:buNone/>
            </a:pPr>
            <a:r>
              <a:rPr lang="en-US" sz="1200" dirty="0">
                <a:latin typeface="Aptos" panose="020B0004020202020204" pitchFamily="34" charset="0"/>
              </a:rPr>
              <a:t>Our capabilities extend well beyond the traditional bodyguard model. NSA protection teams are strategically selected and rigorously trained to operate with a high degree of discretion, cultural awareness, and situational intelligence. Our operators are supported by live intelligence feeds, advanced logistics planning, and our 24/7 </a:t>
            </a:r>
            <a:r>
              <a:rPr lang="en-US" sz="1200" b="1" dirty="0">
                <a:latin typeface="Aptos" panose="020B0004020202020204" pitchFamily="34" charset="0"/>
              </a:rPr>
              <a:t>Global Security Operations Centre (GSOC)</a:t>
            </a:r>
            <a:r>
              <a:rPr lang="en-US" sz="1200" dirty="0">
                <a:latin typeface="Aptos" panose="020B0004020202020204" pitchFamily="34" charset="0"/>
              </a:rPr>
              <a:t>, ensuring real-time oversight and rapid response.</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Each assignment begins with meticulous </a:t>
            </a:r>
            <a:r>
              <a:rPr lang="en-US" sz="1200" b="1" dirty="0">
                <a:latin typeface="Aptos" panose="020B0004020202020204" pitchFamily="34" charset="0"/>
              </a:rPr>
              <a:t>pre-task planning</a:t>
            </a:r>
            <a:r>
              <a:rPr lang="en-US" sz="1200" dirty="0">
                <a:latin typeface="Aptos" panose="020B0004020202020204" pitchFamily="34" charset="0"/>
              </a:rPr>
              <a:t> — including route mapping, threat identification, logistical coordination, and contingency analysis — to ensure the seamless delivery of services and optimal comfort for our clients at all times.</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Every executive protection engagement is tailored to the unique risk profile of the client, and may include protective driving, residential security, travel security planning, location assessments, and medical support capabilities where required.</a:t>
            </a:r>
          </a:p>
          <a:p>
            <a:pPr>
              <a:buNone/>
            </a:pPr>
            <a:endParaRPr lang="en-US" sz="1200" dirty="0">
              <a:latin typeface="Aptos" panose="020B0004020202020204" pitchFamily="34" charset="0"/>
            </a:endParaRPr>
          </a:p>
          <a:p>
            <a:r>
              <a:rPr lang="en-US" sz="1200" dirty="0">
                <a:latin typeface="Aptos" panose="020B0004020202020204" pitchFamily="34" charset="0"/>
              </a:rPr>
              <a:t>NSA is not just a provider of security — we are a trusted partner in the ongoing preservation of life, reputation, and operational continuity.</a:t>
            </a:r>
          </a:p>
        </p:txBody>
      </p:sp>
    </p:spTree>
    <p:extLst>
      <p:ext uri="{BB962C8B-B14F-4D97-AF65-F5344CB8AC3E}">
        <p14:creationId xmlns:p14="http://schemas.microsoft.com/office/powerpoint/2010/main" val="311498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923A2-C8C9-D597-6481-D2AB935C72B1}"/>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6B33CC79-9D31-58AF-A797-D998560976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8C849428-6480-1E19-0717-6C72883B304A}"/>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TRAVEL SECURITY &amp; JOURNEY MANAGEMENT</a:t>
            </a:r>
          </a:p>
        </p:txBody>
      </p:sp>
      <p:sp>
        <p:nvSpPr>
          <p:cNvPr id="7" name="TextBox 6">
            <a:extLst>
              <a:ext uri="{FF2B5EF4-FFF2-40B4-BE49-F238E27FC236}">
                <a16:creationId xmlns:a16="http://schemas.microsoft.com/office/drawing/2014/main" id="{6C08943C-AC01-BB18-BCA2-88F78F74B507}"/>
              </a:ext>
            </a:extLst>
          </p:cNvPr>
          <p:cNvSpPr txBox="1"/>
          <p:nvPr/>
        </p:nvSpPr>
        <p:spPr>
          <a:xfrm>
            <a:off x="221344" y="1118087"/>
            <a:ext cx="6313714" cy="6740307"/>
          </a:xfrm>
          <a:prstGeom prst="rect">
            <a:avLst/>
          </a:prstGeom>
          <a:noFill/>
        </p:spPr>
        <p:txBody>
          <a:bodyPr wrap="square" rtlCol="0">
            <a:spAutoFit/>
          </a:bodyPr>
          <a:lstStyle/>
          <a:p>
            <a:pPr>
              <a:buNone/>
            </a:pPr>
            <a:r>
              <a:rPr lang="en-US" sz="1200" dirty="0">
                <a:latin typeface="Aptos" panose="020B0004020202020204" pitchFamily="34" charset="0"/>
              </a:rPr>
              <a:t>NSA Security Consultants SA offers a fully integrated </a:t>
            </a:r>
            <a:r>
              <a:rPr lang="en-US" sz="1200" b="1" dirty="0">
                <a:latin typeface="Aptos" panose="020B0004020202020204" pitchFamily="34" charset="0"/>
              </a:rPr>
              <a:t>Travel Security and Journey Management</a:t>
            </a:r>
            <a:r>
              <a:rPr lang="en-US" sz="1200" dirty="0">
                <a:latin typeface="Aptos" panose="020B0004020202020204" pitchFamily="34" charset="0"/>
              </a:rPr>
              <a:t> solution, designed to ensure the safety, continuity, and comfort of our clients throughout every phase of their travel.</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We provide </a:t>
            </a:r>
            <a:r>
              <a:rPr lang="en-US" sz="1200" b="1" dirty="0">
                <a:latin typeface="Aptos" panose="020B0004020202020204" pitchFamily="34" charset="0"/>
              </a:rPr>
              <a:t>end-to-end operational support</a:t>
            </a:r>
            <a:r>
              <a:rPr lang="en-US" sz="1200" dirty="0">
                <a:latin typeface="Aptos" panose="020B0004020202020204" pitchFamily="34" charset="0"/>
              </a:rPr>
              <a:t>, combining advanced logistics, elite manpower, and real-time intelligence. Our service is trusted by global executives, diplomats, and high-profile individuals who require absolute discretion, reliability, and operational precision.</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Our Core Services Include:</a:t>
            </a:r>
          </a:p>
          <a:p>
            <a:pPr>
              <a:buNone/>
            </a:pPr>
            <a:endParaRPr lang="en-US" sz="1200" b="1" dirty="0">
              <a:latin typeface="Aptos" panose="020B0004020202020204" pitchFamily="34" charset="0"/>
            </a:endParaRPr>
          </a:p>
          <a:p>
            <a:pPr marL="171450" indent="-171450">
              <a:buFont typeface="Arial" panose="020B0604020202020204" pitchFamily="34" charset="0"/>
              <a:buChar char="•"/>
            </a:pPr>
            <a:r>
              <a:rPr lang="en-US" sz="1200" b="1" dirty="0">
                <a:latin typeface="Aptos" panose="020B0004020202020204" pitchFamily="34" charset="0"/>
              </a:rPr>
              <a:t>Vehicle Logistics</a:t>
            </a:r>
            <a:r>
              <a:rPr lang="en-US" sz="1200" dirty="0">
                <a:latin typeface="Aptos" panose="020B0004020202020204" pitchFamily="34" charset="0"/>
              </a:rPr>
              <a:t>: Deployment of a diverse fleet of vehicles aligned to client preferences — including luxury sedans, SUVs, and </a:t>
            </a:r>
            <a:r>
              <a:rPr lang="en-US" sz="1200" dirty="0" err="1">
                <a:latin typeface="Aptos" panose="020B0004020202020204" pitchFamily="34" charset="0"/>
              </a:rPr>
              <a:t>armoured</a:t>
            </a:r>
            <a:r>
              <a:rPr lang="en-US" sz="1200" dirty="0">
                <a:latin typeface="Aptos" panose="020B0004020202020204" pitchFamily="34" charset="0"/>
              </a:rPr>
              <a:t> platforms — each supported by secure scheduling and real-time tracking.</a:t>
            </a:r>
          </a:p>
          <a:p>
            <a:pPr marL="171450" indent="-171450">
              <a:buFont typeface="Arial" panose="020B0604020202020204" pitchFamily="34" charset="0"/>
              <a:buChar char="•"/>
            </a:pPr>
            <a:r>
              <a:rPr lang="en-US" sz="1200" b="1" dirty="0">
                <a:latin typeface="Aptos" panose="020B0004020202020204" pitchFamily="34" charset="0"/>
              </a:rPr>
              <a:t>Manpower Provision</a:t>
            </a:r>
            <a:r>
              <a:rPr lang="en-US" sz="1200" dirty="0">
                <a:latin typeface="Aptos" panose="020B0004020202020204" pitchFamily="34" charset="0"/>
              </a:rPr>
              <a:t>: Scalable deployment of trained </a:t>
            </a:r>
            <a:r>
              <a:rPr lang="en-US" sz="1200" b="1" dirty="0">
                <a:latin typeface="Aptos" panose="020B0004020202020204" pitchFamily="34" charset="0"/>
              </a:rPr>
              <a:t>Close Protection Officers</a:t>
            </a:r>
            <a:r>
              <a:rPr lang="en-US" sz="1200" dirty="0">
                <a:latin typeface="Aptos" panose="020B0004020202020204" pitchFamily="34" charset="0"/>
              </a:rPr>
              <a:t>, </a:t>
            </a:r>
            <a:r>
              <a:rPr lang="en-US" sz="1200" b="1" dirty="0">
                <a:latin typeface="Aptos" panose="020B0004020202020204" pitchFamily="34" charset="0"/>
              </a:rPr>
              <a:t>Security Drivers</a:t>
            </a:r>
            <a:r>
              <a:rPr lang="en-US" sz="1200" dirty="0">
                <a:latin typeface="Aptos" panose="020B0004020202020204" pitchFamily="34" charset="0"/>
              </a:rPr>
              <a:t>, and support teams to ensure appropriate coverage and layered protection based on the client’s threat profile and operational environment.</a:t>
            </a:r>
          </a:p>
          <a:p>
            <a:pPr marL="171450" indent="-171450">
              <a:buFont typeface="Arial" panose="020B0604020202020204" pitchFamily="34" charset="0"/>
              <a:buChar char="•"/>
            </a:pPr>
            <a:r>
              <a:rPr lang="en-US" sz="1200" b="1" dirty="0">
                <a:latin typeface="Aptos" panose="020B0004020202020204" pitchFamily="34" charset="0"/>
              </a:rPr>
              <a:t>Itinerary Planning &amp; Journey Design</a:t>
            </a:r>
            <a:r>
              <a:rPr lang="en-US" sz="1200" dirty="0">
                <a:latin typeface="Aptos" panose="020B0004020202020204" pitchFamily="34" charset="0"/>
              </a:rPr>
              <a:t>: Comprehensive route planning, site reconnaissance, accommodation vetting, and scheduling — tailored to each journey and adapted dynamically based on ground conditions and client requirements.</a:t>
            </a:r>
          </a:p>
          <a:p>
            <a:pPr marL="171450" indent="-171450">
              <a:buFont typeface="Arial" panose="020B0604020202020204" pitchFamily="34" charset="0"/>
              <a:buChar char="•"/>
            </a:pPr>
            <a:r>
              <a:rPr lang="en-US" sz="1200" b="1" dirty="0">
                <a:latin typeface="Aptos" panose="020B0004020202020204" pitchFamily="34" charset="0"/>
              </a:rPr>
              <a:t>GSOC Integration</a:t>
            </a:r>
            <a:r>
              <a:rPr lang="en-US" sz="1200" dirty="0">
                <a:latin typeface="Aptos" panose="020B0004020202020204" pitchFamily="34" charset="0"/>
              </a:rPr>
              <a:t>: Our dedicated </a:t>
            </a:r>
            <a:r>
              <a:rPr lang="en-US" sz="1200" b="1" dirty="0">
                <a:latin typeface="Aptos" panose="020B0004020202020204" pitchFamily="34" charset="0"/>
              </a:rPr>
              <a:t>General Security Operations Centre (GSOC)</a:t>
            </a:r>
            <a:r>
              <a:rPr lang="en-US" sz="1200" dirty="0">
                <a:latin typeface="Aptos" panose="020B0004020202020204" pitchFamily="34" charset="0"/>
              </a:rPr>
              <a:t> provides 24/7 mission support, including:</a:t>
            </a:r>
          </a:p>
          <a:p>
            <a:endParaRPr lang="en-US" sz="1200" dirty="0">
              <a:latin typeface="Aptos" panose="020B0004020202020204" pitchFamily="34" charset="0"/>
            </a:endParaRPr>
          </a:p>
          <a:p>
            <a:pPr marL="742950" lvl="1" indent="-285750">
              <a:buFont typeface="Arial" panose="020B0604020202020204" pitchFamily="34" charset="0"/>
              <a:buChar char="•"/>
            </a:pPr>
            <a:r>
              <a:rPr lang="en-US" sz="1200" dirty="0">
                <a:latin typeface="Aptos" panose="020B0004020202020204" pitchFamily="34" charset="0"/>
              </a:rPr>
              <a:t>Live tracking of vehicles and personnel</a:t>
            </a:r>
          </a:p>
          <a:p>
            <a:pPr marL="742950" lvl="1" indent="-285750">
              <a:buFont typeface="Arial" panose="020B0604020202020204" pitchFamily="34" charset="0"/>
              <a:buChar char="•"/>
            </a:pPr>
            <a:r>
              <a:rPr lang="en-US" sz="1200" dirty="0">
                <a:latin typeface="Aptos" panose="020B0004020202020204" pitchFamily="34" charset="0"/>
              </a:rPr>
              <a:t>Frequent updates to client stakeholders</a:t>
            </a:r>
          </a:p>
          <a:p>
            <a:pPr marL="742950" lvl="1" indent="-285750">
              <a:buFont typeface="Arial" panose="020B0604020202020204" pitchFamily="34" charset="0"/>
              <a:buChar char="•"/>
            </a:pPr>
            <a:r>
              <a:rPr lang="en-US" sz="1200" dirty="0">
                <a:latin typeface="Aptos" panose="020B0004020202020204" pitchFamily="34" charset="0"/>
              </a:rPr>
              <a:t>Real-time flight tracking and movement monitoring</a:t>
            </a:r>
          </a:p>
          <a:p>
            <a:pPr marL="742950" lvl="1" indent="-285750">
              <a:buFont typeface="Arial" panose="020B0604020202020204" pitchFamily="34" charset="0"/>
              <a:buChar char="•"/>
            </a:pPr>
            <a:r>
              <a:rPr lang="en-US" sz="1200" dirty="0">
                <a:latin typeface="Aptos" panose="020B0004020202020204" pitchFamily="34" charset="0"/>
              </a:rPr>
              <a:t>Threat intelligence alerts sent directly to personnel for on-the-ground decision-making</a:t>
            </a:r>
          </a:p>
          <a:p>
            <a:pPr marL="742950" lvl="1" indent="-285750">
              <a:buFont typeface="Arial" panose="020B0604020202020204" pitchFamily="34" charset="0"/>
              <a:buChar char="•"/>
            </a:pPr>
            <a:r>
              <a:rPr lang="en-US" sz="1200" dirty="0">
                <a:latin typeface="Aptos" panose="020B0004020202020204" pitchFamily="34" charset="0"/>
              </a:rPr>
              <a:t>Constant communication and oversight of all task-related activities</a:t>
            </a:r>
          </a:p>
          <a:p>
            <a:pPr lvl="1"/>
            <a:endParaRPr lang="en-US" sz="1200" dirty="0">
              <a:latin typeface="Aptos" panose="020B0004020202020204" pitchFamily="34" charset="0"/>
            </a:endParaRPr>
          </a:p>
          <a:p>
            <a:pPr>
              <a:buNone/>
            </a:pPr>
            <a:r>
              <a:rPr lang="en-US" sz="1200" dirty="0">
                <a:latin typeface="Aptos" panose="020B0004020202020204" pitchFamily="34" charset="0"/>
              </a:rPr>
              <a:t>At the core of our service is a </a:t>
            </a:r>
            <a:r>
              <a:rPr lang="en-US" sz="1200" b="1" dirty="0">
                <a:latin typeface="Aptos" panose="020B0004020202020204" pitchFamily="34" charset="0"/>
              </a:rPr>
              <a:t>seasoned management and coordination team</a:t>
            </a:r>
            <a:r>
              <a:rPr lang="en-US" sz="1200" dirty="0">
                <a:latin typeface="Aptos" panose="020B0004020202020204" pitchFamily="34" charset="0"/>
              </a:rPr>
              <a:t> with </a:t>
            </a:r>
            <a:r>
              <a:rPr lang="en-US" sz="1200" b="1" dirty="0">
                <a:latin typeface="Aptos" panose="020B0004020202020204" pitchFamily="34" charset="0"/>
              </a:rPr>
              <a:t>multiple decades of collective experience</a:t>
            </a:r>
            <a:r>
              <a:rPr lang="en-US" sz="1200" dirty="0">
                <a:latin typeface="Aptos" panose="020B0004020202020204" pitchFamily="34" charset="0"/>
              </a:rPr>
              <a:t> in delivering complex, high-risk travel security assignments. Their expertise ensures flawless execution, proactive mitigation of emerging threats, and operational confidence for our clients wherever they go.</a:t>
            </a:r>
          </a:p>
          <a:p>
            <a:pPr>
              <a:buNone/>
            </a:pPr>
            <a:endParaRPr lang="en-US" sz="1200" dirty="0">
              <a:latin typeface="Aptos" panose="020B0004020202020204" pitchFamily="34" charset="0"/>
            </a:endParaRPr>
          </a:p>
          <a:p>
            <a:r>
              <a:rPr lang="en-US" sz="1200" dirty="0">
                <a:latin typeface="Aptos" panose="020B0004020202020204" pitchFamily="34" charset="0"/>
              </a:rPr>
              <a:t>NSA does more than facilitate secure movement — we enable our clients to operate globally with </a:t>
            </a:r>
            <a:r>
              <a:rPr lang="en-US" sz="1200" b="1" dirty="0">
                <a:latin typeface="Aptos" panose="020B0004020202020204" pitchFamily="34" charset="0"/>
              </a:rPr>
              <a:t>confidence, continuity, and control</a:t>
            </a:r>
            <a:r>
              <a:rPr lang="en-US" sz="1200" dirty="0">
                <a:latin typeface="Aptos" panose="020B0004020202020204" pitchFamily="34" charset="0"/>
              </a:rPr>
              <a:t>.</a:t>
            </a:r>
          </a:p>
        </p:txBody>
      </p:sp>
    </p:spTree>
    <p:extLst>
      <p:ext uri="{BB962C8B-B14F-4D97-AF65-F5344CB8AC3E}">
        <p14:creationId xmlns:p14="http://schemas.microsoft.com/office/powerpoint/2010/main" val="4229188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56401-1C87-31AD-A947-3C5516CA2CFB}"/>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194E127C-7F9C-9105-DBA5-D1F71AC5A9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6C8BF033-EB66-7353-D54F-D4734649B428}"/>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NSA SECURE DRIVE</a:t>
            </a:r>
          </a:p>
        </p:txBody>
      </p:sp>
      <p:sp>
        <p:nvSpPr>
          <p:cNvPr id="7" name="TextBox 6">
            <a:extLst>
              <a:ext uri="{FF2B5EF4-FFF2-40B4-BE49-F238E27FC236}">
                <a16:creationId xmlns:a16="http://schemas.microsoft.com/office/drawing/2014/main" id="{27B68999-1AC7-FE94-B673-5C6F57DA839A}"/>
              </a:ext>
            </a:extLst>
          </p:cNvPr>
          <p:cNvSpPr txBox="1"/>
          <p:nvPr/>
        </p:nvSpPr>
        <p:spPr>
          <a:xfrm>
            <a:off x="221344" y="1118087"/>
            <a:ext cx="6313714" cy="276999"/>
          </a:xfrm>
          <a:prstGeom prst="rect">
            <a:avLst/>
          </a:prstGeom>
          <a:noFill/>
        </p:spPr>
        <p:txBody>
          <a:bodyPr wrap="square" rtlCol="0">
            <a:spAutoFit/>
          </a:bodyPr>
          <a:lstStyle/>
          <a:p>
            <a:pPr>
              <a:buNone/>
            </a:pPr>
            <a:r>
              <a:rPr lang="en-US" sz="1200" dirty="0">
                <a:latin typeface="Aptos" panose="020B0004020202020204" pitchFamily="34" charset="0"/>
              </a:rPr>
              <a:t>Add one pager from our Secure Drive brochure.</a:t>
            </a:r>
          </a:p>
        </p:txBody>
      </p:sp>
    </p:spTree>
    <p:extLst>
      <p:ext uri="{BB962C8B-B14F-4D97-AF65-F5344CB8AC3E}">
        <p14:creationId xmlns:p14="http://schemas.microsoft.com/office/powerpoint/2010/main" val="208606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0D01-9585-DEAA-0A98-529B909D14A0}"/>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B4B600DE-A3B7-618A-565C-7D3413C78A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CB4F01B0-57C5-3A35-3A13-E0468563DEAB}"/>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TACTICAL SUPPORT</a:t>
            </a:r>
          </a:p>
        </p:txBody>
      </p:sp>
      <p:sp>
        <p:nvSpPr>
          <p:cNvPr id="7" name="TextBox 6">
            <a:extLst>
              <a:ext uri="{FF2B5EF4-FFF2-40B4-BE49-F238E27FC236}">
                <a16:creationId xmlns:a16="http://schemas.microsoft.com/office/drawing/2014/main" id="{62022447-9180-663B-67E1-0156F6DCC95D}"/>
              </a:ext>
            </a:extLst>
          </p:cNvPr>
          <p:cNvSpPr txBox="1"/>
          <p:nvPr/>
        </p:nvSpPr>
        <p:spPr>
          <a:xfrm>
            <a:off x="221344" y="1118087"/>
            <a:ext cx="6313714" cy="6186309"/>
          </a:xfrm>
          <a:prstGeom prst="rect">
            <a:avLst/>
          </a:prstGeom>
          <a:noFill/>
        </p:spPr>
        <p:txBody>
          <a:bodyPr wrap="square" rtlCol="0">
            <a:spAutoFit/>
          </a:bodyPr>
          <a:lstStyle/>
          <a:p>
            <a:pPr>
              <a:buNone/>
            </a:pPr>
            <a:r>
              <a:rPr lang="en-US" sz="1200" dirty="0">
                <a:latin typeface="Aptos" panose="020B0004020202020204" pitchFamily="34" charset="0"/>
              </a:rPr>
              <a:t>NSA Security Consultants SA provides a robust </a:t>
            </a:r>
            <a:r>
              <a:rPr lang="en-US" sz="1200" b="1" dirty="0">
                <a:latin typeface="Aptos" panose="020B0004020202020204" pitchFamily="34" charset="0"/>
              </a:rPr>
              <a:t>Tactical Support capability</a:t>
            </a:r>
            <a:r>
              <a:rPr lang="en-US" sz="1200" dirty="0">
                <a:latin typeface="Aptos" panose="020B0004020202020204" pitchFamily="34" charset="0"/>
              </a:rPr>
              <a:t>, delivering both </a:t>
            </a:r>
            <a:r>
              <a:rPr lang="en-US" sz="1200" b="1" dirty="0">
                <a:latin typeface="Aptos" panose="020B0004020202020204" pitchFamily="34" charset="0"/>
              </a:rPr>
              <a:t>static tactical officers</a:t>
            </a:r>
            <a:r>
              <a:rPr lang="en-US" sz="1200" dirty="0">
                <a:latin typeface="Aptos" panose="020B0004020202020204" pitchFamily="34" charset="0"/>
              </a:rPr>
              <a:t> and </a:t>
            </a:r>
            <a:r>
              <a:rPr lang="en-US" sz="1200" b="1" dirty="0">
                <a:latin typeface="Aptos" panose="020B0004020202020204" pitchFamily="34" charset="0"/>
              </a:rPr>
              <a:t>mobile tactical response teams</a:t>
            </a:r>
            <a:r>
              <a:rPr lang="en-US" sz="1200" dirty="0">
                <a:latin typeface="Aptos" panose="020B0004020202020204" pitchFamily="34" charset="0"/>
              </a:rPr>
              <a:t> to protect high-risk, high-value locations across South Africa. Our deployments are designed to deter criminal activity, stabilize volatile environments, and respond with precision and speed in the event of any security incident.</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Our tactical personnel are </a:t>
            </a:r>
            <a:r>
              <a:rPr lang="en-US" sz="1200" b="1" dirty="0">
                <a:latin typeface="Aptos" panose="020B0004020202020204" pitchFamily="34" charset="0"/>
              </a:rPr>
              <a:t>hand-selected, thoroughly vetted</a:t>
            </a:r>
            <a:r>
              <a:rPr lang="en-US" sz="1200" dirty="0">
                <a:latin typeface="Aptos" panose="020B0004020202020204" pitchFamily="34" charset="0"/>
              </a:rPr>
              <a:t>, and trained to the highest standards. All of our officers undergo ongoing upskilling to ensure readiness for complex and evolving threat scenarios.</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Tactical Capabilities Include:</a:t>
            </a:r>
          </a:p>
          <a:p>
            <a:pPr>
              <a:buNone/>
            </a:pPr>
            <a:endParaRPr lang="en-US" sz="1200" b="1" dirty="0">
              <a:latin typeface="Aptos" panose="020B0004020202020204" pitchFamily="34" charset="0"/>
            </a:endParaRPr>
          </a:p>
          <a:p>
            <a:pPr marL="171450" indent="-171450">
              <a:buFont typeface="Arial" panose="020B0604020202020204" pitchFamily="34" charset="0"/>
              <a:buChar char="•"/>
            </a:pPr>
            <a:r>
              <a:rPr lang="en-US" sz="1200" b="1" dirty="0">
                <a:latin typeface="Aptos" panose="020B0004020202020204" pitchFamily="34" charset="0"/>
              </a:rPr>
              <a:t>Static Tactical Officers</a:t>
            </a:r>
            <a:r>
              <a:rPr lang="en-US" sz="1200" dirty="0">
                <a:latin typeface="Aptos" panose="020B0004020202020204" pitchFamily="34" charset="0"/>
              </a:rPr>
              <a:t>: Deployed to safeguard facilities, infrastructure, or sensitive locations requiring elevated protection and an overt security presence.</a:t>
            </a:r>
          </a:p>
          <a:p>
            <a:pPr marL="171450" indent="-171450">
              <a:buFont typeface="Arial" panose="020B0604020202020204" pitchFamily="34" charset="0"/>
              <a:buChar char="•"/>
            </a:pPr>
            <a:r>
              <a:rPr lang="en-US" sz="1200" b="1" dirty="0">
                <a:latin typeface="Aptos" panose="020B0004020202020204" pitchFamily="34" charset="0"/>
              </a:rPr>
              <a:t>Mobile Tactical Teams</a:t>
            </a:r>
            <a:r>
              <a:rPr lang="en-US" sz="1200" dirty="0">
                <a:latin typeface="Aptos" panose="020B0004020202020204" pitchFamily="34" charset="0"/>
              </a:rPr>
              <a:t>: Rapid-response units trained to react immediately to incidents, conduct proactive patrols, and support broader anti-crime operations in coordination with local enforcement and stakeholders.</a:t>
            </a:r>
          </a:p>
          <a:p>
            <a:pPr marL="171450" indent="-171450">
              <a:buFont typeface="Arial" panose="020B0604020202020204" pitchFamily="34" charset="0"/>
              <a:buChar char="•"/>
            </a:pPr>
            <a:endParaRPr lang="en-US" sz="1200" dirty="0">
              <a:latin typeface="Aptos" panose="020B0004020202020204" pitchFamily="34" charset="0"/>
            </a:endParaRPr>
          </a:p>
          <a:p>
            <a:pPr>
              <a:buNone/>
            </a:pPr>
            <a:r>
              <a:rPr lang="en-US" sz="1200" dirty="0">
                <a:latin typeface="Aptos" panose="020B0004020202020204" pitchFamily="34" charset="0"/>
              </a:rPr>
              <a:t>Every deployment is underpinned by </a:t>
            </a:r>
            <a:r>
              <a:rPr lang="en-US" sz="1200" b="1" dirty="0">
                <a:latin typeface="Aptos" panose="020B0004020202020204" pitchFamily="34" charset="0"/>
              </a:rPr>
              <a:t>intelligence-led planning</a:t>
            </a:r>
            <a:r>
              <a:rPr lang="en-US" sz="1200" dirty="0">
                <a:latin typeface="Aptos" panose="020B0004020202020204" pitchFamily="34" charset="0"/>
              </a:rPr>
              <a:t> and reinforced through the strategic use of technology, including:</a:t>
            </a:r>
          </a:p>
          <a:p>
            <a:pPr>
              <a:buNone/>
            </a:pPr>
            <a:endParaRPr lang="en-US" sz="1200" dirty="0">
              <a:latin typeface="Aptos" panose="020B0004020202020204" pitchFamily="34" charset="0"/>
            </a:endParaRPr>
          </a:p>
          <a:p>
            <a:pPr marL="171450" indent="-171450">
              <a:buFont typeface="Arial" panose="020B0604020202020204" pitchFamily="34" charset="0"/>
              <a:buChar char="•"/>
            </a:pPr>
            <a:r>
              <a:rPr lang="en-US" sz="1200" dirty="0">
                <a:latin typeface="Aptos" panose="020B0004020202020204" pitchFamily="34" charset="0"/>
              </a:rPr>
              <a:t>Surveillance tools and perimeter monitoring systems</a:t>
            </a:r>
          </a:p>
          <a:p>
            <a:pPr marL="171450" indent="-171450">
              <a:buFont typeface="Arial" panose="020B0604020202020204" pitchFamily="34" charset="0"/>
              <a:buChar char="•"/>
            </a:pPr>
            <a:r>
              <a:rPr lang="en-US" sz="1200" dirty="0">
                <a:latin typeface="Aptos" panose="020B0004020202020204" pitchFamily="34" charset="0"/>
              </a:rPr>
              <a:t>Live tracking and telemetry support</a:t>
            </a:r>
          </a:p>
          <a:p>
            <a:pPr marL="171450" indent="-171450">
              <a:buFont typeface="Arial" panose="020B0604020202020204" pitchFamily="34" charset="0"/>
              <a:buChar char="•"/>
            </a:pPr>
            <a:r>
              <a:rPr lang="en-US" sz="1200" dirty="0">
                <a:latin typeface="Aptos" panose="020B0004020202020204" pitchFamily="34" charset="0"/>
              </a:rPr>
              <a:t>Remote communications and incident logging platforms</a:t>
            </a:r>
          </a:p>
          <a:p>
            <a:endParaRPr lang="en-US" sz="1200" dirty="0">
              <a:latin typeface="Aptos" panose="020B0004020202020204" pitchFamily="34" charset="0"/>
            </a:endParaRPr>
          </a:p>
          <a:p>
            <a:pPr>
              <a:buNone/>
            </a:pPr>
            <a:r>
              <a:rPr lang="en-US" sz="1200" dirty="0">
                <a:latin typeface="Aptos" panose="020B0004020202020204" pitchFamily="34" charset="0"/>
              </a:rPr>
              <a:t>All tactical operations are supported by NSA’s 24/7 </a:t>
            </a:r>
            <a:r>
              <a:rPr lang="en-US" sz="1200" b="1" dirty="0">
                <a:latin typeface="Aptos" panose="020B0004020202020204" pitchFamily="34" charset="0"/>
              </a:rPr>
              <a:t>Global Security Operations Centre (GSOC)</a:t>
            </a:r>
            <a:r>
              <a:rPr lang="en-US" sz="1200" dirty="0">
                <a:latin typeface="Aptos" panose="020B0004020202020204" pitchFamily="34" charset="0"/>
              </a:rPr>
              <a:t> — a </a:t>
            </a:r>
            <a:r>
              <a:rPr lang="en-US" sz="1200" dirty="0" err="1">
                <a:latin typeface="Aptos" panose="020B0004020202020204" pitchFamily="34" charset="0"/>
              </a:rPr>
              <a:t>centralised</a:t>
            </a:r>
            <a:r>
              <a:rPr lang="en-US" sz="1200" dirty="0">
                <a:latin typeface="Aptos" panose="020B0004020202020204" pitchFamily="34" charset="0"/>
              </a:rPr>
              <a:t> hub for </a:t>
            </a:r>
            <a:r>
              <a:rPr lang="en-US" sz="1200" b="1" dirty="0">
                <a:latin typeface="Aptos" panose="020B0004020202020204" pitchFamily="34" charset="0"/>
              </a:rPr>
              <a:t>command, control, communications, and intelligence dissemination</a:t>
            </a:r>
            <a:r>
              <a:rPr lang="en-US" sz="1200" dirty="0">
                <a:latin typeface="Aptos" panose="020B0004020202020204" pitchFamily="34" charset="0"/>
              </a:rPr>
              <a:t>. The GSOC ensures seamless coordination, immediate incident escalation, and real-time operational oversight.</a:t>
            </a:r>
          </a:p>
          <a:p>
            <a:pPr>
              <a:buNone/>
            </a:pPr>
            <a:endParaRPr lang="en-US" sz="1200" dirty="0">
              <a:latin typeface="Aptos" panose="020B0004020202020204" pitchFamily="34" charset="0"/>
            </a:endParaRPr>
          </a:p>
          <a:p>
            <a:r>
              <a:rPr lang="en-US" sz="1200" dirty="0">
                <a:latin typeface="Aptos" panose="020B0004020202020204" pitchFamily="34" charset="0"/>
              </a:rPr>
              <a:t>At NSA, our Tactical Support Division is more than a reactive solution — it is a </a:t>
            </a:r>
            <a:r>
              <a:rPr lang="en-US" sz="1200" b="1" dirty="0">
                <a:latin typeface="Aptos" panose="020B0004020202020204" pitchFamily="34" charset="0"/>
              </a:rPr>
              <a:t>preventative force</a:t>
            </a:r>
            <a:r>
              <a:rPr lang="en-US" sz="1200" dirty="0">
                <a:latin typeface="Aptos" panose="020B0004020202020204" pitchFamily="34" charset="0"/>
              </a:rPr>
              <a:t>, an intelligence-informed capability, and a critical layer in the protection of people, property, and business continuity.</a:t>
            </a:r>
          </a:p>
        </p:txBody>
      </p:sp>
    </p:spTree>
    <p:extLst>
      <p:ext uri="{BB962C8B-B14F-4D97-AF65-F5344CB8AC3E}">
        <p14:creationId xmlns:p14="http://schemas.microsoft.com/office/powerpoint/2010/main" val="98270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28C5F-8374-AD7D-F58D-D399A0B0A0B6}"/>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87015119-DD0A-60E0-4619-57E18F842A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5AE36BDF-B98D-C07A-02E4-507B2BB3CE1A}"/>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EXECUTIVE GUARDING</a:t>
            </a:r>
          </a:p>
        </p:txBody>
      </p:sp>
      <p:sp>
        <p:nvSpPr>
          <p:cNvPr id="7" name="TextBox 6">
            <a:extLst>
              <a:ext uri="{FF2B5EF4-FFF2-40B4-BE49-F238E27FC236}">
                <a16:creationId xmlns:a16="http://schemas.microsoft.com/office/drawing/2014/main" id="{D6710278-A791-8702-28BF-00DA16E3C247}"/>
              </a:ext>
            </a:extLst>
          </p:cNvPr>
          <p:cNvSpPr txBox="1"/>
          <p:nvPr/>
        </p:nvSpPr>
        <p:spPr>
          <a:xfrm>
            <a:off x="221344" y="1118087"/>
            <a:ext cx="6313714" cy="6186309"/>
          </a:xfrm>
          <a:prstGeom prst="rect">
            <a:avLst/>
          </a:prstGeom>
          <a:noFill/>
        </p:spPr>
        <p:txBody>
          <a:bodyPr wrap="square" rtlCol="0">
            <a:spAutoFit/>
          </a:bodyPr>
          <a:lstStyle/>
          <a:p>
            <a:pPr>
              <a:buNone/>
            </a:pPr>
            <a:r>
              <a:rPr lang="en-US" sz="1200" dirty="0">
                <a:latin typeface="Aptos" panose="020B0004020202020204" pitchFamily="34" charset="0"/>
              </a:rPr>
              <a:t>NSA Security Consultants SA offers a premium </a:t>
            </a:r>
            <a:r>
              <a:rPr lang="en-US" sz="1200" b="1" dirty="0">
                <a:latin typeface="Aptos" panose="020B0004020202020204" pitchFamily="34" charset="0"/>
              </a:rPr>
              <a:t>Executive Guarding</a:t>
            </a:r>
            <a:r>
              <a:rPr lang="en-US" sz="1200" dirty="0">
                <a:latin typeface="Aptos" panose="020B0004020202020204" pitchFamily="34" charset="0"/>
              </a:rPr>
              <a:t> service, purpose-built for environments where the highest standards of professionalism, discretion, and situational awareness are non-negotiable. Our guarding division is trusted to secure </a:t>
            </a:r>
            <a:r>
              <a:rPr lang="en-US" sz="1200" b="1" dirty="0">
                <a:latin typeface="Aptos" panose="020B0004020202020204" pitchFamily="34" charset="0"/>
              </a:rPr>
              <a:t>executive residences</a:t>
            </a:r>
            <a:r>
              <a:rPr lang="en-US" sz="1200" dirty="0">
                <a:latin typeface="Aptos" panose="020B0004020202020204" pitchFamily="34" charset="0"/>
              </a:rPr>
              <a:t>, </a:t>
            </a:r>
            <a:r>
              <a:rPr lang="en-US" sz="1200" b="1" dirty="0">
                <a:latin typeface="Aptos" panose="020B0004020202020204" pitchFamily="34" charset="0"/>
              </a:rPr>
              <a:t>corporate headquarters</a:t>
            </a:r>
            <a:r>
              <a:rPr lang="en-US" sz="1200" dirty="0">
                <a:latin typeface="Aptos" panose="020B0004020202020204" pitchFamily="34" charset="0"/>
              </a:rPr>
              <a:t>, </a:t>
            </a:r>
            <a:r>
              <a:rPr lang="en-US" sz="1200" b="1" dirty="0">
                <a:latin typeface="Aptos" panose="020B0004020202020204" pitchFamily="34" charset="0"/>
              </a:rPr>
              <a:t>luxury retail boutiques</a:t>
            </a:r>
            <a:r>
              <a:rPr lang="en-US" sz="1200" dirty="0">
                <a:latin typeface="Aptos" panose="020B0004020202020204" pitchFamily="34" charset="0"/>
              </a:rPr>
              <a:t>, and other high-value or strategically sensitive locations.</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Unlike conventional guarding services, NSA deploys only </a:t>
            </a:r>
            <a:r>
              <a:rPr lang="en-US" sz="1200" b="1" dirty="0">
                <a:latin typeface="Aptos" panose="020B0004020202020204" pitchFamily="34" charset="0"/>
              </a:rPr>
              <a:t>top-tier personnel</a:t>
            </a:r>
            <a:r>
              <a:rPr lang="en-US" sz="1200" dirty="0">
                <a:latin typeface="Aptos" panose="020B0004020202020204" pitchFamily="34" charset="0"/>
              </a:rPr>
              <a:t> — carefully selected, thoroughly vetted, and trained to operate in environments where client expectations exceed industry norms. Our guards undergo continuous professional development and site-specific training to ensure that their presence adds value, not just visibility.</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Deployed To:</a:t>
            </a:r>
          </a:p>
          <a:p>
            <a:pPr>
              <a:buNone/>
            </a:pPr>
            <a:endParaRPr lang="en-US" sz="1200" b="1" dirty="0">
              <a:latin typeface="Aptos" panose="020B0004020202020204" pitchFamily="34" charset="0"/>
            </a:endParaRPr>
          </a:p>
          <a:p>
            <a:pPr marL="171450" indent="-171450">
              <a:buFont typeface="Arial" panose="020B0604020202020204" pitchFamily="34" charset="0"/>
              <a:buChar char="•"/>
            </a:pPr>
            <a:r>
              <a:rPr lang="en-US" sz="1200" dirty="0">
                <a:latin typeface="Aptos" panose="020B0004020202020204" pitchFamily="34" charset="0"/>
              </a:rPr>
              <a:t>Executive and diplomatic residences</a:t>
            </a:r>
          </a:p>
          <a:p>
            <a:pPr marL="171450" indent="-171450">
              <a:buFont typeface="Arial" panose="020B0604020202020204" pitchFamily="34" charset="0"/>
              <a:buChar char="•"/>
            </a:pPr>
            <a:r>
              <a:rPr lang="en-US" sz="1200" dirty="0">
                <a:latin typeface="Aptos" panose="020B0004020202020204" pitchFamily="34" charset="0"/>
              </a:rPr>
              <a:t>Corporate headquarters</a:t>
            </a:r>
          </a:p>
          <a:p>
            <a:pPr marL="171450" indent="-171450">
              <a:buFont typeface="Arial" panose="020B0604020202020204" pitchFamily="34" charset="0"/>
              <a:buChar char="•"/>
            </a:pPr>
            <a:r>
              <a:rPr lang="en-US" sz="1200" dirty="0">
                <a:latin typeface="Aptos" panose="020B0004020202020204" pitchFamily="34" charset="0"/>
              </a:rPr>
              <a:t>High-end retail stores and boutique outlets</a:t>
            </a:r>
          </a:p>
          <a:p>
            <a:pPr marL="171450" indent="-171450">
              <a:buFont typeface="Arial" panose="020B0604020202020204" pitchFamily="34" charset="0"/>
              <a:buChar char="•"/>
            </a:pPr>
            <a:r>
              <a:rPr lang="en-US" sz="1200" dirty="0">
                <a:latin typeface="Aptos" panose="020B0004020202020204" pitchFamily="34" charset="0"/>
              </a:rPr>
              <a:t>Secure office parks and premium mixed-use developments</a:t>
            </a:r>
          </a:p>
          <a:p>
            <a:endParaRPr lang="en-US" sz="1200" dirty="0">
              <a:latin typeface="Aptos" panose="020B0004020202020204" pitchFamily="34" charset="0"/>
            </a:endParaRPr>
          </a:p>
          <a:p>
            <a:pPr>
              <a:buNone/>
            </a:pPr>
            <a:r>
              <a:rPr lang="en-US" sz="1200" dirty="0">
                <a:latin typeface="Aptos" panose="020B0004020202020204" pitchFamily="34" charset="0"/>
              </a:rPr>
              <a:t>Each deployment is backed by NSA’s 24/7 </a:t>
            </a:r>
            <a:r>
              <a:rPr lang="en-US" sz="1200" b="1" dirty="0">
                <a:latin typeface="Aptos" panose="020B0004020202020204" pitchFamily="34" charset="0"/>
              </a:rPr>
              <a:t>General Security Operations Centre (GSOC)</a:t>
            </a:r>
            <a:r>
              <a:rPr lang="en-US" sz="1200" dirty="0">
                <a:latin typeface="Aptos" panose="020B0004020202020204" pitchFamily="34" charset="0"/>
              </a:rPr>
              <a:t>, which provides:</a:t>
            </a:r>
          </a:p>
          <a:p>
            <a:pPr>
              <a:buNone/>
            </a:pPr>
            <a:endParaRPr lang="en-US" sz="1200" dirty="0">
              <a:latin typeface="Aptos" panose="020B0004020202020204" pitchFamily="34" charset="0"/>
            </a:endParaRPr>
          </a:p>
          <a:p>
            <a:pPr marL="171450" indent="-171450">
              <a:buFont typeface="Arial" panose="020B0604020202020204" pitchFamily="34" charset="0"/>
              <a:buChar char="•"/>
            </a:pPr>
            <a:r>
              <a:rPr lang="en-US" sz="1200" dirty="0">
                <a:latin typeface="Aptos" panose="020B0004020202020204" pitchFamily="34" charset="0"/>
              </a:rPr>
              <a:t>Live monitoring and incident escalation</a:t>
            </a:r>
          </a:p>
          <a:p>
            <a:pPr marL="171450" indent="-171450">
              <a:buFont typeface="Arial" panose="020B0604020202020204" pitchFamily="34" charset="0"/>
              <a:buChar char="•"/>
            </a:pPr>
            <a:r>
              <a:rPr lang="en-US" sz="1200" dirty="0">
                <a:latin typeface="Aptos" panose="020B0004020202020204" pitchFamily="34" charset="0"/>
              </a:rPr>
              <a:t>Direct communications with on-site personnel</a:t>
            </a:r>
          </a:p>
          <a:p>
            <a:pPr marL="171450" indent="-171450">
              <a:buFont typeface="Arial" panose="020B0604020202020204" pitchFamily="34" charset="0"/>
              <a:buChar char="•"/>
            </a:pPr>
            <a:r>
              <a:rPr lang="en-US" sz="1200" dirty="0">
                <a:latin typeface="Aptos" panose="020B0004020202020204" pitchFamily="34" charset="0"/>
              </a:rPr>
              <a:t>Intelligence alerts and situational updates</a:t>
            </a:r>
          </a:p>
          <a:p>
            <a:pPr marL="171450" indent="-171450">
              <a:buFont typeface="Arial" panose="020B0604020202020204" pitchFamily="34" charset="0"/>
              <a:buChar char="•"/>
            </a:pPr>
            <a:r>
              <a:rPr lang="en-US" sz="1200" dirty="0">
                <a:latin typeface="Aptos" panose="020B0004020202020204" pitchFamily="34" charset="0"/>
              </a:rPr>
              <a:t>Quality assurance through real-time oversight</a:t>
            </a:r>
          </a:p>
          <a:p>
            <a:endParaRPr lang="en-US" sz="1200" dirty="0">
              <a:latin typeface="Aptos" panose="020B0004020202020204" pitchFamily="34" charset="0"/>
            </a:endParaRPr>
          </a:p>
          <a:p>
            <a:pPr>
              <a:buNone/>
            </a:pPr>
            <a:r>
              <a:rPr lang="en-US" sz="1200" dirty="0">
                <a:latin typeface="Aptos" panose="020B0004020202020204" pitchFamily="34" charset="0"/>
              </a:rPr>
              <a:t>Our Executive Guards are more than a physical presence — they are </a:t>
            </a:r>
            <a:r>
              <a:rPr lang="en-US" sz="1200" b="1" dirty="0">
                <a:latin typeface="Aptos" panose="020B0004020202020204" pitchFamily="34" charset="0"/>
              </a:rPr>
              <a:t>ambassadors of your security strategy</a:t>
            </a:r>
            <a:r>
              <a:rPr lang="en-US" sz="1200" dirty="0">
                <a:latin typeface="Aptos" panose="020B0004020202020204" pitchFamily="34" charset="0"/>
              </a:rPr>
              <a:t>, equipped with the training, technology, and professionalism to protect people, property, and reputation with integrity and composure.</a:t>
            </a:r>
          </a:p>
          <a:p>
            <a:pPr>
              <a:buNone/>
            </a:pPr>
            <a:endParaRPr lang="en-US" sz="1200" dirty="0">
              <a:latin typeface="Aptos" panose="020B0004020202020204" pitchFamily="34" charset="0"/>
            </a:endParaRPr>
          </a:p>
          <a:p>
            <a:r>
              <a:rPr lang="en-US" sz="1200" dirty="0">
                <a:latin typeface="Aptos" panose="020B0004020202020204" pitchFamily="34" charset="0"/>
              </a:rPr>
              <a:t>NSA’s Executive Guarding division sets a new benchmark in the industry — combining elite manpower with live intelligence and operational oversight to deliver protection that’s a cut above the rest.</a:t>
            </a:r>
          </a:p>
        </p:txBody>
      </p:sp>
    </p:spTree>
    <p:extLst>
      <p:ext uri="{BB962C8B-B14F-4D97-AF65-F5344CB8AC3E}">
        <p14:creationId xmlns:p14="http://schemas.microsoft.com/office/powerpoint/2010/main" val="28857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D36DF-3577-53ED-9C70-45B72AA30D4A}"/>
            </a:ext>
          </a:extLst>
        </p:cNvPr>
        <p:cNvGrpSpPr/>
        <p:nvPr/>
      </p:nvGrpSpPr>
      <p:grpSpPr>
        <a:xfrm>
          <a:off x="0" y="0"/>
          <a:ext cx="0" cy="0"/>
          <a:chOff x="0" y="0"/>
          <a:chExt cx="0" cy="0"/>
        </a:xfrm>
      </p:grpSpPr>
      <p:pic>
        <p:nvPicPr>
          <p:cNvPr id="17" name="Picture 16" descr="A picture containing red, screenshot, graphics, carmine&#10;&#10;Description automatically generated">
            <a:extLst>
              <a:ext uri="{FF2B5EF4-FFF2-40B4-BE49-F238E27FC236}">
                <a16:creationId xmlns:a16="http://schemas.microsoft.com/office/drawing/2014/main" id="{134BB93C-D86C-BFCE-CCFB-1222B70510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 y="526424"/>
            <a:ext cx="5415953" cy="513091"/>
          </a:xfrm>
          <a:prstGeom prst="rect">
            <a:avLst/>
          </a:prstGeom>
        </p:spPr>
      </p:pic>
      <p:sp>
        <p:nvSpPr>
          <p:cNvPr id="20" name="TextBox 19">
            <a:extLst>
              <a:ext uri="{FF2B5EF4-FFF2-40B4-BE49-F238E27FC236}">
                <a16:creationId xmlns:a16="http://schemas.microsoft.com/office/drawing/2014/main" id="{93CE88CA-40DF-B056-81A4-32AF6F63CB59}"/>
              </a:ext>
            </a:extLst>
          </p:cNvPr>
          <p:cNvSpPr txBox="1"/>
          <p:nvPr/>
        </p:nvSpPr>
        <p:spPr>
          <a:xfrm>
            <a:off x="0" y="618785"/>
            <a:ext cx="5168800" cy="338554"/>
          </a:xfrm>
          <a:prstGeom prst="rect">
            <a:avLst/>
          </a:prstGeom>
          <a:noFill/>
        </p:spPr>
        <p:txBody>
          <a:bodyPr wrap="square" rtlCol="0">
            <a:spAutoFit/>
          </a:bodyPr>
          <a:lstStyle/>
          <a:p>
            <a:r>
              <a:rPr lang="en-ZA" sz="1600" b="1" dirty="0">
                <a:solidFill>
                  <a:schemeClr val="bg1"/>
                </a:solidFill>
                <a:latin typeface="Aptos" panose="020B0004020202020204" pitchFamily="34" charset="0"/>
              </a:rPr>
              <a:t>RISK MANAGEMENT CONSULTANCY</a:t>
            </a:r>
          </a:p>
        </p:txBody>
      </p:sp>
      <p:sp>
        <p:nvSpPr>
          <p:cNvPr id="7" name="TextBox 6">
            <a:extLst>
              <a:ext uri="{FF2B5EF4-FFF2-40B4-BE49-F238E27FC236}">
                <a16:creationId xmlns:a16="http://schemas.microsoft.com/office/drawing/2014/main" id="{5F33E8E4-6B29-7D73-4F0D-0AFFC5CB6F71}"/>
              </a:ext>
            </a:extLst>
          </p:cNvPr>
          <p:cNvSpPr txBox="1"/>
          <p:nvPr/>
        </p:nvSpPr>
        <p:spPr>
          <a:xfrm>
            <a:off x="221344" y="1118087"/>
            <a:ext cx="6313714" cy="6740307"/>
          </a:xfrm>
          <a:prstGeom prst="rect">
            <a:avLst/>
          </a:prstGeom>
          <a:noFill/>
        </p:spPr>
        <p:txBody>
          <a:bodyPr wrap="square" rtlCol="0">
            <a:spAutoFit/>
          </a:bodyPr>
          <a:lstStyle/>
          <a:p>
            <a:pPr>
              <a:buNone/>
            </a:pPr>
            <a:r>
              <a:rPr lang="en-US" sz="1200" dirty="0">
                <a:latin typeface="Aptos" panose="020B0004020202020204" pitchFamily="34" charset="0"/>
              </a:rPr>
              <a:t>NSA Security Consultants SA provides a comprehensive </a:t>
            </a:r>
            <a:r>
              <a:rPr lang="en-US" sz="1200" b="1" dirty="0">
                <a:latin typeface="Aptos" panose="020B0004020202020204" pitchFamily="34" charset="0"/>
              </a:rPr>
              <a:t>Risk Management Consultancy</a:t>
            </a:r>
            <a:r>
              <a:rPr lang="en-US" sz="1200" dirty="0">
                <a:latin typeface="Aptos" panose="020B0004020202020204" pitchFamily="34" charset="0"/>
              </a:rPr>
              <a:t> service, designed to help clients identify vulnerabilities, mitigate threats, and build resilient security frameworks. Our consultancy division is made up of a diverse team of </a:t>
            </a:r>
            <a:r>
              <a:rPr lang="en-US" sz="1200" b="1" dirty="0">
                <a:latin typeface="Aptos" panose="020B0004020202020204" pitchFamily="34" charset="0"/>
              </a:rPr>
              <a:t>multi-disciplinary experts</a:t>
            </a:r>
            <a:r>
              <a:rPr lang="en-US" sz="1200" dirty="0">
                <a:latin typeface="Aptos" panose="020B0004020202020204" pitchFamily="34" charset="0"/>
              </a:rPr>
              <a:t> with backgrounds in intelligence, law enforcement, cybersecurity, and corporate security management.</a:t>
            </a:r>
          </a:p>
          <a:p>
            <a:pPr>
              <a:buNone/>
            </a:pPr>
            <a:endParaRPr lang="en-US" sz="1200" dirty="0">
              <a:latin typeface="Aptos" panose="020B0004020202020204" pitchFamily="34" charset="0"/>
            </a:endParaRPr>
          </a:p>
          <a:p>
            <a:pPr>
              <a:buNone/>
            </a:pPr>
            <a:r>
              <a:rPr lang="en-US" sz="1200" dirty="0">
                <a:latin typeface="Aptos" panose="020B0004020202020204" pitchFamily="34" charset="0"/>
              </a:rPr>
              <a:t>We work with corporations, governments, NGOs, and high-net-worth individuals to assess and secure critical assets — both physical and digital — through a proactive, intelligence-led approach.</a:t>
            </a:r>
          </a:p>
          <a:p>
            <a:pPr>
              <a:buNone/>
            </a:pPr>
            <a:endParaRPr lang="en-US" sz="1200" dirty="0">
              <a:latin typeface="Aptos" panose="020B0004020202020204" pitchFamily="34" charset="0"/>
            </a:endParaRPr>
          </a:p>
          <a:p>
            <a:pPr>
              <a:buNone/>
            </a:pPr>
            <a:r>
              <a:rPr lang="en-US" sz="1200" b="1" dirty="0">
                <a:latin typeface="Aptos" panose="020B0004020202020204" pitchFamily="34" charset="0"/>
              </a:rPr>
              <a:t>Our Consultancy Services Include:</a:t>
            </a:r>
          </a:p>
          <a:p>
            <a:pPr>
              <a:buNone/>
            </a:pPr>
            <a:endParaRPr lang="en-US" sz="1200" b="1" dirty="0">
              <a:latin typeface="Aptos" panose="020B0004020202020204" pitchFamily="34" charset="0"/>
            </a:endParaRPr>
          </a:p>
          <a:p>
            <a:pPr marL="171450" indent="-171450">
              <a:buFont typeface="Arial" panose="020B0604020202020204" pitchFamily="34" charset="0"/>
              <a:buChar char="•"/>
            </a:pPr>
            <a:r>
              <a:rPr lang="en-US" sz="1200" b="1" dirty="0">
                <a:latin typeface="Aptos" panose="020B0004020202020204" pitchFamily="34" charset="0"/>
              </a:rPr>
              <a:t>Threat, Risk &amp; Vulnerability Assessments (TRVA)</a:t>
            </a:r>
            <a:br>
              <a:rPr lang="en-US" sz="1200" dirty="0">
                <a:latin typeface="Aptos" panose="020B0004020202020204" pitchFamily="34" charset="0"/>
              </a:rPr>
            </a:br>
            <a:r>
              <a:rPr lang="en-US" sz="1200" dirty="0">
                <a:latin typeface="Aptos" panose="020B0004020202020204" pitchFamily="34" charset="0"/>
              </a:rPr>
              <a:t>In-depth analysis of sites, systems, and people to identify weaknesses and recommend tailored mitigation strategies.</a:t>
            </a:r>
          </a:p>
          <a:p>
            <a:pPr marL="171450" indent="-171450">
              <a:buFont typeface="Arial" panose="020B0604020202020204" pitchFamily="34" charset="0"/>
              <a:buChar char="•"/>
            </a:pPr>
            <a:r>
              <a:rPr lang="en-US" sz="1200" b="1" dirty="0">
                <a:latin typeface="Aptos" panose="020B0004020202020204" pitchFamily="34" charset="0"/>
              </a:rPr>
              <a:t>Security Audits</a:t>
            </a:r>
            <a:br>
              <a:rPr lang="en-US" sz="1200" dirty="0">
                <a:latin typeface="Aptos" panose="020B0004020202020204" pitchFamily="34" charset="0"/>
              </a:rPr>
            </a:br>
            <a:r>
              <a:rPr lang="en-US" sz="1200" dirty="0">
                <a:latin typeface="Aptos" panose="020B0004020202020204" pitchFamily="34" charset="0"/>
              </a:rPr>
              <a:t>Comprehensive reviews of existing security policies, infrastructure, and practices to evaluate compliance, effectiveness, and risk exposure.</a:t>
            </a:r>
          </a:p>
          <a:p>
            <a:pPr marL="171450" indent="-171450">
              <a:buFont typeface="Arial" panose="020B0604020202020204" pitchFamily="34" charset="0"/>
              <a:buChar char="•"/>
            </a:pPr>
            <a:r>
              <a:rPr lang="en-US" sz="1200" b="1" dirty="0">
                <a:latin typeface="Aptos" panose="020B0004020202020204" pitchFamily="34" charset="0"/>
              </a:rPr>
              <a:t>Penetration Testing &amp; Red Teaming</a:t>
            </a:r>
            <a:br>
              <a:rPr lang="en-US" sz="1200" dirty="0">
                <a:latin typeface="Aptos" panose="020B0004020202020204" pitchFamily="34" charset="0"/>
              </a:rPr>
            </a:br>
            <a:r>
              <a:rPr lang="en-US" sz="1200" dirty="0">
                <a:latin typeface="Aptos" panose="020B0004020202020204" pitchFamily="34" charset="0"/>
              </a:rPr>
              <a:t>Controlled, simulated attacks to assess the real-world resilience of physical security protocols and access control systems.</a:t>
            </a:r>
          </a:p>
          <a:p>
            <a:pPr marL="171450" indent="-171450">
              <a:buFont typeface="Arial" panose="020B0604020202020204" pitchFamily="34" charset="0"/>
              <a:buChar char="•"/>
            </a:pPr>
            <a:r>
              <a:rPr lang="en-US" sz="1200" b="1" dirty="0">
                <a:latin typeface="Aptos" panose="020B0004020202020204" pitchFamily="34" charset="0"/>
              </a:rPr>
              <a:t>Cybersecurity Advisory</a:t>
            </a:r>
            <a:br>
              <a:rPr lang="en-US" sz="1200" dirty="0">
                <a:latin typeface="Aptos" panose="020B0004020202020204" pitchFamily="34" charset="0"/>
              </a:rPr>
            </a:br>
            <a:r>
              <a:rPr lang="en-US" sz="1200" dirty="0">
                <a:latin typeface="Aptos" panose="020B0004020202020204" pitchFamily="34" charset="0"/>
              </a:rPr>
              <a:t>Strategic consultation on digital risk, including network vulnerabilities, data protection strategies, incident response protocols, and cyber hygiene.</a:t>
            </a:r>
          </a:p>
          <a:p>
            <a:pPr marL="171450" indent="-171450">
              <a:buFont typeface="Arial" panose="020B0604020202020204" pitchFamily="34" charset="0"/>
              <a:buChar char="•"/>
            </a:pPr>
            <a:r>
              <a:rPr lang="en-US" sz="1200" b="1" dirty="0">
                <a:latin typeface="Aptos" panose="020B0004020202020204" pitchFamily="34" charset="0"/>
              </a:rPr>
              <a:t>High-Level Investigations</a:t>
            </a:r>
            <a:br>
              <a:rPr lang="en-US" sz="1200" dirty="0">
                <a:latin typeface="Aptos" panose="020B0004020202020204" pitchFamily="34" charset="0"/>
              </a:rPr>
            </a:br>
            <a:r>
              <a:rPr lang="en-US" sz="1200" dirty="0">
                <a:latin typeface="Aptos" panose="020B0004020202020204" pitchFamily="34" charset="0"/>
              </a:rPr>
              <a:t>Confidential and discreet investigations into internal fraud, misconduct, security breaches, or external threats — supported by forensics and legal coordination where required.</a:t>
            </a:r>
          </a:p>
          <a:p>
            <a:endParaRPr lang="en-US" sz="1200" dirty="0">
              <a:latin typeface="Aptos" panose="020B0004020202020204" pitchFamily="34" charset="0"/>
            </a:endParaRPr>
          </a:p>
          <a:p>
            <a:pPr>
              <a:buNone/>
            </a:pPr>
            <a:r>
              <a:rPr lang="en-US" sz="1200" dirty="0">
                <a:latin typeface="Aptos" panose="020B0004020202020204" pitchFamily="34" charset="0"/>
              </a:rPr>
              <a:t>Our consultants operate under strict confidentiality protocols and are supported by NSA’s 24/7 </a:t>
            </a:r>
            <a:r>
              <a:rPr lang="en-US" sz="1200" b="1" dirty="0">
                <a:latin typeface="Aptos" panose="020B0004020202020204" pitchFamily="34" charset="0"/>
              </a:rPr>
              <a:t>General Security Operations Centre (GSOC)</a:t>
            </a:r>
            <a:r>
              <a:rPr lang="en-US" sz="1200" dirty="0">
                <a:latin typeface="Aptos" panose="020B0004020202020204" pitchFamily="34" charset="0"/>
              </a:rPr>
              <a:t>, which provides real-time intelligence and operational integration where necessary.</a:t>
            </a:r>
          </a:p>
          <a:p>
            <a:pPr>
              <a:buNone/>
            </a:pPr>
            <a:endParaRPr lang="en-US" sz="1200" dirty="0">
              <a:latin typeface="Aptos" panose="020B0004020202020204" pitchFamily="34" charset="0"/>
            </a:endParaRPr>
          </a:p>
          <a:p>
            <a:r>
              <a:rPr lang="en-US" sz="1200" dirty="0">
                <a:latin typeface="Aptos" panose="020B0004020202020204" pitchFamily="34" charset="0"/>
              </a:rPr>
              <a:t>NSA’s consultancy services go beyond theory — we deliver actionable insights, executable plans, and measurable outcomes. Whether you're looking to harden your infrastructure, validate your security posture, or navigate a complex threat environment, NSA provides the intelligence, experience, and discretion to help you stay ahead of risk.</a:t>
            </a:r>
          </a:p>
        </p:txBody>
      </p:sp>
    </p:spTree>
    <p:extLst>
      <p:ext uri="{BB962C8B-B14F-4D97-AF65-F5344CB8AC3E}">
        <p14:creationId xmlns:p14="http://schemas.microsoft.com/office/powerpoint/2010/main" val="23255317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Custom 2">
      <a:dk1>
        <a:sysClr val="windowText" lastClr="000000"/>
      </a:dk1>
      <a:lt1>
        <a:sysClr val="window" lastClr="FFFFFF"/>
      </a:lt1>
      <a:dk2>
        <a:srgbClr val="001E4F"/>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0F0858ACA3F3428F20DF6DF077B188" ma:contentTypeVersion="11" ma:contentTypeDescription="Create a new document." ma:contentTypeScope="" ma:versionID="2187fca9af92508e165bfc5e1ec72996">
  <xsd:schema xmlns:xsd="http://www.w3.org/2001/XMLSchema" xmlns:xs="http://www.w3.org/2001/XMLSchema" xmlns:p="http://schemas.microsoft.com/office/2006/metadata/properties" xmlns:ns2="d8a0e2cd-20e0-4e3c-bc61-7c7df1d3cadc" xmlns:ns3="5c299fd0-2e78-4d54-9343-c79d7654b41b" targetNamespace="http://schemas.microsoft.com/office/2006/metadata/properties" ma:root="true" ma:fieldsID="ecde9372639d681f5843bf8f339253fa" ns2:_="" ns3:_="">
    <xsd:import namespace="d8a0e2cd-20e0-4e3c-bc61-7c7df1d3cadc"/>
    <xsd:import namespace="5c299fd0-2e78-4d54-9343-c79d7654b41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a0e2cd-20e0-4e3c-bc61-7c7df1d3c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583f04-f623-4da8-a942-ecf6e304bb3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299fd0-2e78-4d54-9343-c79d7654b41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801f1e8-244f-4ade-95ea-7deb36612b5f}" ma:internalName="TaxCatchAll" ma:showField="CatchAllData" ma:web="5c299fd0-2e78-4d54-9343-c79d7654b4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8a0e2cd-20e0-4e3c-bc61-7c7df1d3cadc">
      <Terms xmlns="http://schemas.microsoft.com/office/infopath/2007/PartnerControls"/>
    </lcf76f155ced4ddcb4097134ff3c332f>
    <TaxCatchAll xmlns="5c299fd0-2e78-4d54-9343-c79d7654b41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AE1252-03C8-49AE-88D6-C8BE66F525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a0e2cd-20e0-4e3c-bc61-7c7df1d3cadc"/>
    <ds:schemaRef ds:uri="5c299fd0-2e78-4d54-9343-c79d7654b4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F89670-9628-47FD-8C0B-CA15BE6E184E}">
  <ds:schemaRefs>
    <ds:schemaRef ds:uri="http://schemas.microsoft.com/office/2006/metadata/properties"/>
    <ds:schemaRef ds:uri="http://schemas.microsoft.com/office/infopath/2007/PartnerControls"/>
    <ds:schemaRef ds:uri="d8a0e2cd-20e0-4e3c-bc61-7c7df1d3cadc"/>
    <ds:schemaRef ds:uri="5c299fd0-2e78-4d54-9343-c79d7654b41b"/>
  </ds:schemaRefs>
</ds:datastoreItem>
</file>

<file path=customXml/itemProps3.xml><?xml version="1.0" encoding="utf-8"?>
<ds:datastoreItem xmlns:ds="http://schemas.openxmlformats.org/officeDocument/2006/customXml" ds:itemID="{86B6604A-560A-4B67-AB15-21CFF40A5C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2175</Words>
  <Application>Microsoft Office PowerPoint</Application>
  <PresentationFormat>A4 Paper (210x297 mm)</PresentationFormat>
  <Paragraphs>172</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Gareth Katzew</cp:lastModifiedBy>
  <cp:revision>1133</cp:revision>
  <dcterms:created xsi:type="dcterms:W3CDTF">2014-09-26T10:57:37Z</dcterms:created>
  <dcterms:modified xsi:type="dcterms:W3CDTF">2025-06-11T08:45:40Z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0x0101001A0F0858ACA3F3428F20DF6DF077B188</vt:lpwstr>
  </property>
</Properties>
</file>